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64">
          <p15:clr>
            <a:srgbClr val="A4A3A4"/>
          </p15:clr>
        </p15:guide>
        <p15:guide id="2" pos="3613">
          <p15:clr>
            <a:srgbClr val="A4A3A4"/>
          </p15:clr>
        </p15:guide>
      </p15:sldGuideLst>
    </p:ext>
    <p:ext uri="GoogleSlidesCustomDataVersion2">
      <go:slidesCustomData xmlns:go="http://customooxmlschemas.google.com/" r:id="rId48" roundtripDataSignature="AMtx7mhQT02UHvBEYX3HenLAeYulN90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086E8A-1C3E-4D0A-84C9-41B809A58CE1}">
  <a:tblStyle styleId="{DF086E8A-1C3E-4D0A-84C9-41B809A58CE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64" orient="horz"/>
        <p:guide pos="361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3번 항목 반려동물 관련 데이터 축적 : 왈니스 서비스를 이용한 반려인들의 상품 구매가 주로 어떤 상품 구매로 이루어지는지,  펫보험 가입으로 이루어진다면 주로 어떤 부분을 보장하는 보험을 가입하는지, 어떤 연령의 펫에 대한 보험 가입으로 이어지는지, 상품 구매나 서비스 이용에는 얼마나 지불하는지 등의 데이터를 통해 새로운 서비스에 대한 마케팅 혹은 상품 마케팅 서비스에 이용 가능 할 것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85750" lvl="0" marL="285750" rtl="0" algn="l">
              <a:spcBef>
                <a:spcPts val="0"/>
              </a:spcBef>
              <a:spcAft>
                <a:spcPts val="0"/>
              </a:spcAft>
              <a:buClr>
                <a:schemeClr val="dk1"/>
              </a:buClr>
              <a:buSzPts val="1200"/>
              <a:buFont typeface="Arial"/>
              <a:buChar char="•"/>
            </a:pPr>
            <a:r>
              <a:rPr lang="en-US"/>
              <a:t>보다 쉬운 반려동물 건강 관리</a:t>
            </a:r>
            <a:endParaRPr/>
          </a:p>
          <a:p>
            <a:pPr indent="-285750" lvl="0" marL="285750" rtl="0" algn="l">
              <a:spcBef>
                <a:spcPts val="0"/>
              </a:spcBef>
              <a:spcAft>
                <a:spcPts val="0"/>
              </a:spcAft>
              <a:buClr>
                <a:schemeClr val="dk1"/>
              </a:buClr>
              <a:buSzPts val="1200"/>
              <a:buFont typeface="Arial"/>
              <a:buChar char="•"/>
            </a:pPr>
            <a:r>
              <a:rPr lang="en-US"/>
              <a:t>반려동물 양육비 중 약 35%에 해당(2023년 기준)하는 병원비에 대한 절감 효과</a:t>
            </a:r>
            <a:endParaRPr/>
          </a:p>
          <a:p>
            <a:pPr indent="-285750" lvl="0" marL="285750" rtl="0" algn="l">
              <a:spcBef>
                <a:spcPts val="0"/>
              </a:spcBef>
              <a:spcAft>
                <a:spcPts val="0"/>
              </a:spcAft>
              <a:buClr>
                <a:schemeClr val="dk1"/>
              </a:buClr>
              <a:buSzPts val="1200"/>
              <a:buFont typeface="Arial"/>
              <a:buChar char="•"/>
            </a:pPr>
            <a:r>
              <a:rPr lang="en-US"/>
              <a:t>광고로서의 상품 및 서비스 제휴를 통해 반려동물 관련 데이터 축적 가능 -&gt; 축적된 데이터를 기반으로 반려동물 관련 새로운 서비스 개발 가능</a:t>
            </a:r>
            <a:endParaRPr/>
          </a:p>
          <a:p>
            <a:pPr indent="-285750" lvl="0" marL="285750" rtl="0" algn="l">
              <a:spcBef>
                <a:spcPts val="0"/>
              </a:spcBef>
              <a:spcAft>
                <a:spcPts val="0"/>
              </a:spcAft>
              <a:buClr>
                <a:schemeClr val="dk1"/>
              </a:buClr>
              <a:buSzPts val="1200"/>
              <a:buFont typeface="Arial"/>
              <a:buChar char="•"/>
            </a:pPr>
            <a:r>
              <a:rPr lang="en-US"/>
              <a:t>반려동물 관련 서비스 시장 활성화</a:t>
            </a:r>
            <a:endParaRPr/>
          </a:p>
          <a:p>
            <a:pPr indent="-209550" lvl="0" marL="2857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p:txBody>
      </p:sp>
      <p:sp>
        <p:nvSpPr>
          <p:cNvPr id="690" name="Google Shape;690;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이미지에 하이퍼링크로 -&gt; Project Scheduling 4조  추가해뒀습니다 !</a:t>
            </a:r>
            <a:endParaRPr/>
          </a:p>
        </p:txBody>
      </p:sp>
      <p:sp>
        <p:nvSpPr>
          <p:cNvPr id="702" name="Google Shape;70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이미지에 하이퍼링크로 -&gt; Project Scheduling 4조  추가해뒀습니다 !</a:t>
            </a:r>
            <a:endParaRPr/>
          </a:p>
        </p:txBody>
      </p:sp>
      <p:sp>
        <p:nvSpPr>
          <p:cNvPr id="714" name="Google Shape;71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 name="Shape 15"/>
        <p:cNvGrpSpPr/>
        <p:nvPr/>
      </p:nvGrpSpPr>
      <p:grpSpPr>
        <a:xfrm>
          <a:off x="0" y="0"/>
          <a:ext cx="0" cy="0"/>
          <a:chOff x="0" y="0"/>
          <a:chExt cx="0" cy="0"/>
        </a:xfrm>
      </p:grpSpPr>
      <p:sp>
        <p:nvSpPr>
          <p:cNvPr id="16" name="Google Shape;1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5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1" name="Shape 21"/>
        <p:cNvGrpSpPr/>
        <p:nvPr/>
      </p:nvGrpSpPr>
      <p:grpSpPr>
        <a:xfrm>
          <a:off x="0" y="0"/>
          <a:ext cx="0" cy="0"/>
          <a:chOff x="0" y="0"/>
          <a:chExt cx="0" cy="0"/>
        </a:xfrm>
      </p:grpSpPr>
      <p:sp>
        <p:nvSpPr>
          <p:cNvPr id="22" name="Google Shape;22;p4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4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4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5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5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1"/>
          <p:cNvSpPr/>
          <p:nvPr>
            <p:ph idx="2" type="pic"/>
          </p:nvPr>
        </p:nvSpPr>
        <p:spPr>
          <a:xfrm>
            <a:off x="5183188" y="987425"/>
            <a:ext cx="6172200" cy="4873625"/>
          </a:xfrm>
          <a:prstGeom prst="rect">
            <a:avLst/>
          </a:prstGeom>
          <a:noFill/>
          <a:ln>
            <a:noFill/>
          </a:ln>
        </p:spPr>
      </p:sp>
      <p:sp>
        <p:nvSpPr>
          <p:cNvPr id="68" name="Google Shape;68;p5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49.png"/><Relationship Id="rId6"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3.png"/><Relationship Id="rId5" Type="http://schemas.openxmlformats.org/officeDocument/2006/relationships/image" Target="../media/image51.png"/><Relationship Id="rId6"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1.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43.png"/><Relationship Id="rId5"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1.png"/><Relationship Id="rId5"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63.png"/><Relationship Id="rId10"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67.png"/><Relationship Id="rId6" Type="http://schemas.openxmlformats.org/officeDocument/2006/relationships/image" Target="../media/image50.png"/><Relationship Id="rId7" Type="http://schemas.openxmlformats.org/officeDocument/2006/relationships/image" Target="../media/image61.png"/><Relationship Id="rId8"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7.png"/><Relationship Id="rId5"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60.png"/><Relationship Id="rId5" Type="http://schemas.openxmlformats.org/officeDocument/2006/relationships/image" Target="../media/image69.png"/><Relationship Id="rId6" Type="http://schemas.openxmlformats.org/officeDocument/2006/relationships/image" Target="../media/image64.png"/><Relationship Id="rId7"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0.png"/><Relationship Id="rId5" Type="http://schemas.openxmlformats.org/officeDocument/2006/relationships/image" Target="../media/image72.png"/><Relationship Id="rId6" Type="http://schemas.openxmlformats.org/officeDocument/2006/relationships/image" Target="../media/image7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73.png"/><Relationship Id="rId5"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77.png"/><Relationship Id="rId5" Type="http://schemas.openxmlformats.org/officeDocument/2006/relationships/image" Target="../media/image75.png"/><Relationship Id="rId6"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88.png"/><Relationship Id="rId5" Type="http://schemas.openxmlformats.org/officeDocument/2006/relationships/image" Target="../media/image87.png"/><Relationship Id="rId6" Type="http://schemas.openxmlformats.org/officeDocument/2006/relationships/image" Target="../media/image85.png"/><Relationship Id="rId7" Type="http://schemas.openxmlformats.org/officeDocument/2006/relationships/image" Target="../media/image7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86.png"/><Relationship Id="rId5" Type="http://schemas.openxmlformats.org/officeDocument/2006/relationships/image" Target="../media/image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80.png"/><Relationship Id="rId5" Type="http://schemas.openxmlformats.org/officeDocument/2006/relationships/image" Target="../media/image78.png"/><Relationship Id="rId6"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2.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hyperlink" Target="about:blank" TargetMode="External"/><Relationship Id="rId5" Type="http://schemas.openxmlformats.org/officeDocument/2006/relationships/image" Target="../media/image1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90.png"/><Relationship Id="rId5"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10" Type="http://schemas.openxmlformats.org/officeDocument/2006/relationships/image" Target="../media/image6.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13.png"/><Relationship Id="rId5" Type="http://schemas.openxmlformats.org/officeDocument/2006/relationships/image" Target="../media/image109.png"/><Relationship Id="rId6" Type="http://schemas.openxmlformats.org/officeDocument/2006/relationships/image" Target="../media/image114.png"/><Relationship Id="rId7"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4.png"/><Relationship Id="rId4" Type="http://schemas.openxmlformats.org/officeDocument/2006/relationships/image" Target="../media/image6.png"/><Relationship Id="rId5" Type="http://schemas.openxmlformats.org/officeDocument/2006/relationships/image" Target="../media/image9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7.jp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hyperlink" Target="https://docs.google.com/spreadsheets/d/1jxjnP70qnZLpb5eToFFvDSS5EZrfrO3UvDNqAgQeZtw/edit#gid=0" TargetMode="External"/><Relationship Id="rId5"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101.png"/><Relationship Id="rId5" Type="http://schemas.openxmlformats.org/officeDocument/2006/relationships/image" Target="../media/image99.png"/><Relationship Id="rId6"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1.png"/><Relationship Id="rId8" Type="http://schemas.openxmlformats.org/officeDocument/2006/relationships/image" Target="../media/image8.png"/></Relationships>
</file>

<file path=ppt/slides/_rels/slide39.xml.rels><?xml version="1.0" encoding="UTF-8" standalone="yes"?><Relationships xmlns="http://schemas.openxmlformats.org/package/2006/relationships"><Relationship Id="rId40" Type="http://schemas.openxmlformats.org/officeDocument/2006/relationships/hyperlink" Target="https://www.dailyvet.co.kr/news/industry/187053" TargetMode="External"/><Relationship Id="rId20" Type="http://schemas.openxmlformats.org/officeDocument/2006/relationships/hyperlink" Target="https://www.nature.com/articles/s41467-023-43715-z" TargetMode="External"/><Relationship Id="rId42" Type="http://schemas.openxmlformats.org/officeDocument/2006/relationships/hyperlink" Target="https://www.dailyvet.co.kr/news/practice/companion-animal/186997" TargetMode="External"/><Relationship Id="rId41" Type="http://schemas.openxmlformats.org/officeDocument/2006/relationships/hyperlink" Target="https://www.dailyvet.co.kr/news/industry/187053" TargetMode="External"/><Relationship Id="rId22" Type="http://schemas.openxmlformats.org/officeDocument/2006/relationships/hyperlink" Target="https://www.dbpia.co.kr/Journal/articleDetail?nodeId=NODE11488492" TargetMode="External"/><Relationship Id="rId44" Type="http://schemas.openxmlformats.org/officeDocument/2006/relationships/hyperlink" Target="https://www.dailyvet.co.kr/news/practice/companion-animal/186997" TargetMode="External"/><Relationship Id="rId21" Type="http://schemas.openxmlformats.org/officeDocument/2006/relationships/hyperlink" Target="https://www.dbpia.co.kr/Journal/articleDetail?nodeId=NODE11488492" TargetMode="External"/><Relationship Id="rId43" Type="http://schemas.openxmlformats.org/officeDocument/2006/relationships/hyperlink" Target="https://www.dailyvet.co.kr/news/practice/companion-animal/186997" TargetMode="External"/><Relationship Id="rId24" Type="http://schemas.openxmlformats.org/officeDocument/2006/relationships/hyperlink" Target="https://arxiv.org/abs/1512.03385" TargetMode="External"/><Relationship Id="rId46" Type="http://schemas.openxmlformats.org/officeDocument/2006/relationships/hyperlink" Target="https://www.fnnews.com/news/202402121817523624" TargetMode="External"/><Relationship Id="rId23" Type="http://schemas.openxmlformats.org/officeDocument/2006/relationships/hyperlink" Target="https://www.dbpia.co.kr/Journal/articleDetail?nodeId=NODE11488492" TargetMode="External"/><Relationship Id="rId45" Type="http://schemas.openxmlformats.org/officeDocument/2006/relationships/hyperlink" Target="https://www.fnnews.com/news/202402121817523624" TargetMode="External"/><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www.nature.com/articles/s41598-019-50437-0" TargetMode="External"/><Relationship Id="rId4" Type="http://schemas.openxmlformats.org/officeDocument/2006/relationships/hyperlink" Target="https://www.nature.com/articles/s41598-019-50437-0" TargetMode="External"/><Relationship Id="rId9" Type="http://schemas.openxmlformats.org/officeDocument/2006/relationships/hyperlink" Target="https://www-dbpia-co-kr.sproxy.dongguk.edu/journal/articleDetail?nodeId=NODE11662247" TargetMode="External"/><Relationship Id="rId26" Type="http://schemas.openxmlformats.org/officeDocument/2006/relationships/hyperlink" Target="https://arxiv.org/abs/1512.03385" TargetMode="External"/><Relationship Id="rId25" Type="http://schemas.openxmlformats.org/officeDocument/2006/relationships/hyperlink" Target="https://arxiv.org/abs/1512.03385" TargetMode="External"/><Relationship Id="rId47" Type="http://schemas.openxmlformats.org/officeDocument/2006/relationships/hyperlink" Target="https://www.fnnews.com/news/202402121817523624" TargetMode="External"/><Relationship Id="rId28" Type="http://schemas.openxmlformats.org/officeDocument/2006/relationships/hyperlink" Target="https://arxiv.org/abs/1905.11946" TargetMode="External"/><Relationship Id="rId27" Type="http://schemas.openxmlformats.org/officeDocument/2006/relationships/hyperlink" Target="https://arxiv.org/abs/1905.11946" TargetMode="External"/><Relationship Id="rId5" Type="http://schemas.openxmlformats.org/officeDocument/2006/relationships/hyperlink" Target="https://www.nature.com/articles/s41598-019-50437-0" TargetMode="External"/><Relationship Id="rId6" Type="http://schemas.openxmlformats.org/officeDocument/2006/relationships/hyperlink" Target="https://www.nature.com/articles/s41598-019-50437-0" TargetMode="External"/><Relationship Id="rId29" Type="http://schemas.openxmlformats.org/officeDocument/2006/relationships/hyperlink" Target="https://arxiv.org/abs/1905.11946" TargetMode="External"/><Relationship Id="rId7" Type="http://schemas.openxmlformats.org/officeDocument/2006/relationships/hyperlink" Target="https://www.nature.com/articles/s41598-019-50437-0" TargetMode="External"/><Relationship Id="rId8" Type="http://schemas.openxmlformats.org/officeDocument/2006/relationships/hyperlink" Target="https://www-dbpia-co-kr.sproxy.dongguk.edu/journal/articleDetail?nodeId=NODE11662247" TargetMode="External"/><Relationship Id="rId31" Type="http://schemas.openxmlformats.org/officeDocument/2006/relationships/hyperlink" Target="https://arxiv.org/abs/1705.03004" TargetMode="External"/><Relationship Id="rId30" Type="http://schemas.openxmlformats.org/officeDocument/2006/relationships/hyperlink" Target="https://arxiv.org/abs/1705.03004" TargetMode="External"/><Relationship Id="rId11" Type="http://schemas.openxmlformats.org/officeDocument/2006/relationships/hyperlink" Target="https://www.nature.com/articles/s41598-022-25867-y" TargetMode="External"/><Relationship Id="rId33" Type="http://schemas.openxmlformats.org/officeDocument/2006/relationships/hyperlink" Target="https://arxiv.org/abs/1409.1556" TargetMode="External"/><Relationship Id="rId10" Type="http://schemas.openxmlformats.org/officeDocument/2006/relationships/hyperlink" Target="https://www-dbpia-co-kr.sproxy.dongguk.edu/journal/articleDetail?nodeId=NODE11662247" TargetMode="External"/><Relationship Id="rId32" Type="http://schemas.openxmlformats.org/officeDocument/2006/relationships/hyperlink" Target="https://arxiv.org/abs/1705.03004" TargetMode="External"/><Relationship Id="rId13" Type="http://schemas.openxmlformats.org/officeDocument/2006/relationships/hyperlink" Target="https://www.nature.com/articles/s41598-022-25867-y" TargetMode="External"/><Relationship Id="rId35" Type="http://schemas.openxmlformats.org/officeDocument/2006/relationships/hyperlink" Target="https://arxiv.org/abs/1409.1556" TargetMode="External"/><Relationship Id="rId12" Type="http://schemas.openxmlformats.org/officeDocument/2006/relationships/hyperlink" Target="https://www.nature.com/articles/s41598-022-25867-y" TargetMode="External"/><Relationship Id="rId34" Type="http://schemas.openxmlformats.org/officeDocument/2006/relationships/hyperlink" Target="https://arxiv.org/abs/1409.1556" TargetMode="External"/><Relationship Id="rId15" Type="http://schemas.openxmlformats.org/officeDocument/2006/relationships/hyperlink" Target="https://www.nature.com/articles/s41598-022-25867-y" TargetMode="External"/><Relationship Id="rId37" Type="http://schemas.openxmlformats.org/officeDocument/2006/relationships/hyperlink" Target="https://pytorch.org/TensorRT/_notebooks/vgg-qat.html" TargetMode="External"/><Relationship Id="rId14" Type="http://schemas.openxmlformats.org/officeDocument/2006/relationships/hyperlink" Target="https://www.nature.com/articles/s41598-022-25867-y" TargetMode="External"/><Relationship Id="rId36" Type="http://schemas.openxmlformats.org/officeDocument/2006/relationships/hyperlink" Target="https://pytorch.org/TensorRT/_notebooks/vgg-qat.html" TargetMode="External"/><Relationship Id="rId17" Type="http://schemas.openxmlformats.org/officeDocument/2006/relationships/hyperlink" Target="https://www.nature.com/articles/s41467-023-43715-z" TargetMode="External"/><Relationship Id="rId39" Type="http://schemas.openxmlformats.org/officeDocument/2006/relationships/hyperlink" Target="https://www.dailyvet.co.kr/news/industry/187053" TargetMode="External"/><Relationship Id="rId16" Type="http://schemas.openxmlformats.org/officeDocument/2006/relationships/hyperlink" Target="https://www.nature.com/articles/s41467-023-43715-z" TargetMode="External"/><Relationship Id="rId38" Type="http://schemas.openxmlformats.org/officeDocument/2006/relationships/hyperlink" Target="https://pytorch.org/TensorRT/_notebooks/vgg-qat.html" TargetMode="External"/><Relationship Id="rId19" Type="http://schemas.openxmlformats.org/officeDocument/2006/relationships/hyperlink" Target="https://www.nature.com/articles/s41467-023-43715-z" TargetMode="External"/><Relationship Id="rId18" Type="http://schemas.openxmlformats.org/officeDocument/2006/relationships/hyperlink" Target="https://www.nature.com/articles/s41467-023-43715-z"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6.png"/><Relationship Id="rId10" Type="http://schemas.openxmlformats.org/officeDocument/2006/relationships/image" Target="../media/image28.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2.jpg"/><Relationship Id="rId10" Type="http://schemas.openxmlformats.org/officeDocument/2006/relationships/image" Target="../media/image46.png"/><Relationship Id="rId9" Type="http://schemas.openxmlformats.org/officeDocument/2006/relationships/image" Target="../media/image47.png"/><Relationship Id="rId5" Type="http://schemas.openxmlformats.org/officeDocument/2006/relationships/image" Target="../media/image34.jpg"/><Relationship Id="rId6" Type="http://schemas.openxmlformats.org/officeDocument/2006/relationships/image" Target="../media/image36.jpg"/><Relationship Id="rId7" Type="http://schemas.openxmlformats.org/officeDocument/2006/relationships/image" Target="../media/image48.png"/><Relationship Id="rId8"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9" name="Google Shape;89;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90" name="Google Shape;90;p1"/>
          <p:cNvSpPr/>
          <p:nvPr/>
        </p:nvSpPr>
        <p:spPr>
          <a:xfrm>
            <a:off x="0" y="-406400"/>
            <a:ext cx="12192000" cy="5659718"/>
          </a:xfrm>
          <a:prstGeom prst="rect">
            <a:avLst/>
          </a:prstGeom>
          <a:solidFill>
            <a:srgbClr val="A8CD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p:nvPr/>
        </p:nvSpPr>
        <p:spPr>
          <a:xfrm>
            <a:off x="0" y="-406400"/>
            <a:ext cx="12192000" cy="5289176"/>
          </a:xfrm>
          <a:prstGeom prst="rect">
            <a:avLst/>
          </a:prstGeom>
          <a:solidFill>
            <a:srgbClr val="E2F4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
          <p:cNvSpPr txBox="1"/>
          <p:nvPr/>
        </p:nvSpPr>
        <p:spPr>
          <a:xfrm>
            <a:off x="8098117" y="3278019"/>
            <a:ext cx="4093883"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800" u="none" cap="none" strike="noStrike">
                <a:solidFill>
                  <a:schemeClr val="dk1"/>
                </a:solidFill>
                <a:latin typeface="Arial"/>
                <a:ea typeface="Arial"/>
                <a:cs typeface="Arial"/>
                <a:sym typeface="Arial"/>
              </a:rPr>
              <a:t>Walness</a:t>
            </a:r>
            <a:endParaRPr sz="8000">
              <a:solidFill>
                <a:schemeClr val="dk1"/>
              </a:solidFill>
              <a:latin typeface="Arial"/>
              <a:ea typeface="Arial"/>
              <a:cs typeface="Arial"/>
              <a:sym typeface="Arial"/>
            </a:endParaRPr>
          </a:p>
        </p:txBody>
      </p:sp>
      <p:sp>
        <p:nvSpPr>
          <p:cNvPr id="93" name="Google Shape;93;p1"/>
          <p:cNvSpPr txBox="1"/>
          <p:nvPr/>
        </p:nvSpPr>
        <p:spPr>
          <a:xfrm>
            <a:off x="8098117" y="3028890"/>
            <a:ext cx="25959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For your pets wellness, </a:t>
            </a:r>
            <a:endParaRPr sz="2000">
              <a:solidFill>
                <a:schemeClr val="dk1"/>
              </a:solidFill>
              <a:latin typeface="Arial"/>
              <a:ea typeface="Arial"/>
              <a:cs typeface="Arial"/>
              <a:sym typeface="Arial"/>
            </a:endParaRPr>
          </a:p>
        </p:txBody>
      </p:sp>
      <p:sp>
        <p:nvSpPr>
          <p:cNvPr id="94" name="Google Shape;94;p1"/>
          <p:cNvSpPr txBox="1"/>
          <p:nvPr/>
        </p:nvSpPr>
        <p:spPr>
          <a:xfrm>
            <a:off x="8270574" y="4500214"/>
            <a:ext cx="356558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4조 장진형 민지현 박재영 이서은 정겨운 최성림</a:t>
            </a:r>
            <a:endParaRPr sz="14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287" name="Shape 287"/>
        <p:cNvGrpSpPr/>
        <p:nvPr/>
      </p:nvGrpSpPr>
      <p:grpSpPr>
        <a:xfrm>
          <a:off x="0" y="0"/>
          <a:ext cx="0" cy="0"/>
          <a:chOff x="0" y="0"/>
          <a:chExt cx="0" cy="0"/>
        </a:xfrm>
      </p:grpSpPr>
      <p:sp>
        <p:nvSpPr>
          <p:cNvPr id="288" name="Google Shape;288;p10"/>
          <p:cNvSpPr/>
          <p:nvPr/>
        </p:nvSpPr>
        <p:spPr>
          <a:xfrm>
            <a:off x="9472575" y="2960509"/>
            <a:ext cx="2176084" cy="1732256"/>
          </a:xfrm>
          <a:prstGeom prst="rect">
            <a:avLst/>
          </a:prstGeom>
          <a:solidFill>
            <a:srgbClr val="A8CD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cxnSp>
        <p:nvCxnSpPr>
          <p:cNvPr id="289" name="Google Shape;289;p10"/>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290" name="Google Shape;290;p10"/>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291" name="Google Shape;291;p10"/>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3</a:t>
            </a:r>
            <a:endParaRPr sz="4800">
              <a:solidFill>
                <a:srgbClr val="496989"/>
              </a:solidFill>
              <a:latin typeface="Arial"/>
              <a:ea typeface="Arial"/>
              <a:cs typeface="Arial"/>
              <a:sym typeface="Arial"/>
            </a:endParaRPr>
          </a:p>
        </p:txBody>
      </p:sp>
      <p:sp>
        <p:nvSpPr>
          <p:cNvPr id="292" name="Google Shape;292;p10"/>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데이터</a:t>
            </a:r>
            <a:endParaRPr/>
          </a:p>
        </p:txBody>
      </p:sp>
      <p:pic>
        <p:nvPicPr>
          <p:cNvPr id="293" name="Google Shape;293;p10"/>
          <p:cNvPicPr preferRelativeResize="0"/>
          <p:nvPr/>
        </p:nvPicPr>
        <p:blipFill rotWithShape="1">
          <a:blip r:embed="rId4">
            <a:alphaModFix/>
          </a:blip>
          <a:srcRect b="0" l="0" r="0" t="0"/>
          <a:stretch/>
        </p:blipFill>
        <p:spPr>
          <a:xfrm>
            <a:off x="412076" y="1745009"/>
            <a:ext cx="8041916" cy="1935677"/>
          </a:xfrm>
          <a:prstGeom prst="rect">
            <a:avLst/>
          </a:prstGeom>
          <a:noFill/>
          <a:ln>
            <a:noFill/>
          </a:ln>
        </p:spPr>
      </p:pic>
      <p:sp>
        <p:nvSpPr>
          <p:cNvPr id="294" name="Google Shape;294;p10"/>
          <p:cNvSpPr txBox="1"/>
          <p:nvPr/>
        </p:nvSpPr>
        <p:spPr>
          <a:xfrm>
            <a:off x="353418" y="1174611"/>
            <a:ext cx="310098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3. 클래스별 데이터 확인</a:t>
            </a:r>
            <a:endParaRPr/>
          </a:p>
        </p:txBody>
      </p:sp>
      <p:pic>
        <p:nvPicPr>
          <p:cNvPr id="295" name="Google Shape;295;p10"/>
          <p:cNvPicPr preferRelativeResize="0"/>
          <p:nvPr/>
        </p:nvPicPr>
        <p:blipFill rotWithShape="1">
          <a:blip r:embed="rId5">
            <a:alphaModFix/>
          </a:blip>
          <a:srcRect b="0" l="0" r="0" t="0"/>
          <a:stretch/>
        </p:blipFill>
        <p:spPr>
          <a:xfrm>
            <a:off x="3382472" y="3904059"/>
            <a:ext cx="5071519" cy="2311473"/>
          </a:xfrm>
          <a:prstGeom prst="rect">
            <a:avLst/>
          </a:prstGeom>
          <a:noFill/>
          <a:ln>
            <a:noFill/>
          </a:ln>
        </p:spPr>
      </p:pic>
      <p:pic>
        <p:nvPicPr>
          <p:cNvPr id="296" name="Google Shape;296;p10"/>
          <p:cNvPicPr preferRelativeResize="0"/>
          <p:nvPr/>
        </p:nvPicPr>
        <p:blipFill rotWithShape="1">
          <a:blip r:embed="rId6">
            <a:alphaModFix/>
          </a:blip>
          <a:srcRect b="0" l="0" r="0" t="0"/>
          <a:stretch/>
        </p:blipFill>
        <p:spPr>
          <a:xfrm>
            <a:off x="461875" y="3909854"/>
            <a:ext cx="2681492" cy="2311473"/>
          </a:xfrm>
          <a:prstGeom prst="rect">
            <a:avLst/>
          </a:prstGeom>
          <a:noFill/>
          <a:ln>
            <a:noFill/>
          </a:ln>
        </p:spPr>
      </p:pic>
      <p:sp>
        <p:nvSpPr>
          <p:cNvPr id="297" name="Google Shape;297;p10"/>
          <p:cNvSpPr/>
          <p:nvPr/>
        </p:nvSpPr>
        <p:spPr>
          <a:xfrm>
            <a:off x="8693096" y="3429000"/>
            <a:ext cx="514584" cy="583175"/>
          </a:xfrm>
          <a:prstGeom prst="rightArrow">
            <a:avLst>
              <a:gd fmla="val 50000" name="adj1"/>
              <a:gd fmla="val 50000" name="adj2"/>
            </a:avLst>
          </a:prstGeom>
          <a:solidFill>
            <a:srgbClr val="A8CD9F"/>
          </a:solidFill>
          <a:ln cap="flat" cmpd="sng" w="1270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0"/>
          <p:cNvSpPr txBox="1"/>
          <p:nvPr/>
        </p:nvSpPr>
        <p:spPr>
          <a:xfrm>
            <a:off x="9407546" y="3045654"/>
            <a:ext cx="2306141" cy="156196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chemeClr val="dk1"/>
                </a:solidFill>
                <a:latin typeface="Arial"/>
                <a:ea typeface="Arial"/>
                <a:cs typeface="Arial"/>
                <a:sym typeface="Arial"/>
              </a:rPr>
              <a:t>데이터상 각 클래스 </a:t>
            </a:r>
            <a:endParaRPr sz="20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en-US" sz="1800">
                <a:solidFill>
                  <a:schemeClr val="dk1"/>
                </a:solidFill>
                <a:latin typeface="Arial"/>
                <a:ea typeface="Arial"/>
                <a:cs typeface="Arial"/>
                <a:sym typeface="Arial"/>
              </a:rPr>
              <a:t>(백내장, 결막염, 정상 ) </a:t>
            </a:r>
            <a:endParaRPr/>
          </a:p>
          <a:p>
            <a:pPr indent="0" lvl="0" marL="0" marR="0" rtl="0" algn="ctr">
              <a:lnSpc>
                <a:spcPct val="150000"/>
              </a:lnSpc>
              <a:spcBef>
                <a:spcPts val="0"/>
              </a:spcBef>
              <a:spcAft>
                <a:spcPts val="0"/>
              </a:spcAft>
              <a:buNone/>
            </a:pPr>
            <a:r>
              <a:rPr b="1" lang="en-US" sz="2800">
                <a:solidFill>
                  <a:schemeClr val="dk1"/>
                </a:solidFill>
                <a:latin typeface="Arial"/>
                <a:ea typeface="Arial"/>
                <a:cs typeface="Arial"/>
                <a:sym typeface="Arial"/>
              </a:rPr>
              <a:t>균형</a:t>
            </a:r>
            <a:r>
              <a:rPr lang="en-US" sz="2800">
                <a:solidFill>
                  <a:schemeClr val="dk1"/>
                </a:solidFill>
                <a:latin typeface="Arial"/>
                <a:ea typeface="Arial"/>
                <a:cs typeface="Arial"/>
                <a:sym typeface="Arial"/>
              </a:rPr>
              <a:t> </a:t>
            </a:r>
            <a:endParaRPr/>
          </a:p>
        </p:txBody>
      </p:sp>
      <p:sp>
        <p:nvSpPr>
          <p:cNvPr id="299" name="Google Shape;299;p10"/>
          <p:cNvSpPr txBox="1"/>
          <p:nvPr/>
        </p:nvSpPr>
        <p:spPr>
          <a:xfrm>
            <a:off x="1947374" y="453113"/>
            <a:ext cx="26511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전처리</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304" name="Shape 304"/>
        <p:cNvGrpSpPr/>
        <p:nvPr/>
      </p:nvGrpSpPr>
      <p:grpSpPr>
        <a:xfrm>
          <a:off x="0" y="0"/>
          <a:ext cx="0" cy="0"/>
          <a:chOff x="0" y="0"/>
          <a:chExt cx="0" cy="0"/>
        </a:xfrm>
      </p:grpSpPr>
      <p:cxnSp>
        <p:nvCxnSpPr>
          <p:cNvPr id="305" name="Google Shape;305;p11"/>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306" name="Google Shape;306;p11"/>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307" name="Google Shape;307;p11"/>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308" name="Google Shape;308;p11"/>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309" name="Google Shape;309;p11"/>
          <p:cNvSpPr txBox="1"/>
          <p:nvPr/>
        </p:nvSpPr>
        <p:spPr>
          <a:xfrm>
            <a:off x="353418" y="1067104"/>
            <a:ext cx="10935846" cy="97719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Arial"/>
                <a:ea typeface="Arial"/>
                <a:cs typeface="Arial"/>
                <a:sym typeface="Arial"/>
              </a:rPr>
              <a:t>1) 모델 성능 평가 및 선택 </a:t>
            </a:r>
            <a:endParaRPr b="1" sz="20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lang="en-US" sz="20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이미지 분류에 많이 이용되는 세가지의 모델을 동일데이터로 시도 후, 성능이 가장 좋은 모델 선택</a:t>
            </a:r>
            <a:endParaRPr b="1" sz="2000">
              <a:solidFill>
                <a:schemeClr val="dk1"/>
              </a:solidFill>
              <a:latin typeface="Arial"/>
              <a:ea typeface="Arial"/>
              <a:cs typeface="Arial"/>
              <a:sym typeface="Arial"/>
            </a:endParaRPr>
          </a:p>
        </p:txBody>
      </p:sp>
      <p:sp>
        <p:nvSpPr>
          <p:cNvPr id="310" name="Google Shape;310;p11"/>
          <p:cNvSpPr txBox="1"/>
          <p:nvPr/>
        </p:nvSpPr>
        <p:spPr>
          <a:xfrm>
            <a:off x="507139" y="2211823"/>
            <a:ext cx="12902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1. VGG16</a:t>
            </a:r>
            <a:endParaRPr sz="2000">
              <a:solidFill>
                <a:schemeClr val="dk1"/>
              </a:solidFill>
              <a:latin typeface="Arial"/>
              <a:ea typeface="Arial"/>
              <a:cs typeface="Arial"/>
              <a:sym typeface="Arial"/>
            </a:endParaRPr>
          </a:p>
        </p:txBody>
      </p:sp>
      <p:sp>
        <p:nvSpPr>
          <p:cNvPr id="311" name="Google Shape;311;p11"/>
          <p:cNvSpPr txBox="1"/>
          <p:nvPr/>
        </p:nvSpPr>
        <p:spPr>
          <a:xfrm>
            <a:off x="4512668" y="2215046"/>
            <a:ext cx="26914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2. EfficientNet</a:t>
            </a:r>
            <a:endParaRPr sz="2000">
              <a:solidFill>
                <a:schemeClr val="dk1"/>
              </a:solidFill>
              <a:latin typeface="Arial"/>
              <a:ea typeface="Arial"/>
              <a:cs typeface="Arial"/>
              <a:sym typeface="Arial"/>
            </a:endParaRPr>
          </a:p>
        </p:txBody>
      </p:sp>
      <p:sp>
        <p:nvSpPr>
          <p:cNvPr id="312" name="Google Shape;312;p11"/>
          <p:cNvSpPr txBox="1"/>
          <p:nvPr/>
        </p:nvSpPr>
        <p:spPr>
          <a:xfrm>
            <a:off x="8096491" y="2211823"/>
            <a:ext cx="161536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3. Resnet50</a:t>
            </a:r>
            <a:endParaRPr sz="2000">
              <a:solidFill>
                <a:schemeClr val="dk1"/>
              </a:solidFill>
              <a:latin typeface="Arial"/>
              <a:ea typeface="Arial"/>
              <a:cs typeface="Arial"/>
              <a:sym typeface="Arial"/>
            </a:endParaRPr>
          </a:p>
        </p:txBody>
      </p:sp>
      <p:sp>
        <p:nvSpPr>
          <p:cNvPr id="313" name="Google Shape;313;p11"/>
          <p:cNvSpPr txBox="1"/>
          <p:nvPr/>
        </p:nvSpPr>
        <p:spPr>
          <a:xfrm>
            <a:off x="530760" y="5143490"/>
            <a:ext cx="3479723"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Arial"/>
              <a:buChar char="•"/>
            </a:pPr>
            <a:r>
              <a:rPr b="0" i="0" lang="en-US" sz="1800" u="none" strike="noStrike">
                <a:solidFill>
                  <a:srgbClr val="595959"/>
                </a:solidFill>
                <a:latin typeface="Arial"/>
                <a:ea typeface="Arial"/>
                <a:cs typeface="Arial"/>
                <a:sym typeface="Arial"/>
              </a:rPr>
              <a:t>Test acc: 0.8595</a:t>
            </a:r>
            <a:endParaRPr/>
          </a:p>
          <a:p>
            <a:pPr indent="0" lvl="0" marL="0" marR="0" rtl="0" algn="l">
              <a:spcBef>
                <a:spcPts val="0"/>
              </a:spcBef>
              <a:spcAft>
                <a:spcPts val="0"/>
              </a:spcAft>
              <a:buNone/>
            </a:pPr>
            <a:r>
              <a:rPr b="0" i="0" lang="en-US" sz="1800" u="none" strike="noStrike">
                <a:solidFill>
                  <a:srgbClr val="595959"/>
                </a:solidFill>
                <a:latin typeface="Arial"/>
                <a:ea typeface="Arial"/>
                <a:cs typeface="Arial"/>
                <a:sym typeface="Arial"/>
              </a:rPr>
              <a:t>    Test loss: 0.30881</a:t>
            </a:r>
            <a:endParaRPr/>
          </a:p>
          <a:p>
            <a:pPr indent="0" lvl="0" marL="0" marR="0" rtl="0" algn="l">
              <a:spcBef>
                <a:spcPts val="0"/>
              </a:spcBef>
              <a:spcAft>
                <a:spcPts val="0"/>
              </a:spcAft>
              <a:buNone/>
            </a:pPr>
            <a:r>
              <a:t/>
            </a:r>
            <a:endParaRPr b="0" i="0" sz="1800" u="none" strike="noStrike">
              <a:solidFill>
                <a:srgbClr val="000000"/>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b="0" i="0" lang="en-US" sz="1800" u="none" strike="noStrike">
                <a:solidFill>
                  <a:srgbClr val="595959"/>
                </a:solidFill>
                <a:latin typeface="Arial"/>
                <a:ea typeface="Arial"/>
                <a:cs typeface="Arial"/>
                <a:sym typeface="Arial"/>
              </a:rPr>
              <a:t>학습한 모델 중 가장 성능 좋지 않았음</a:t>
            </a:r>
            <a:endParaRPr b="0"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314" name="Google Shape;314;p11"/>
          <p:cNvSpPr txBox="1"/>
          <p:nvPr/>
        </p:nvSpPr>
        <p:spPr>
          <a:xfrm>
            <a:off x="4432896" y="5143490"/>
            <a:ext cx="3479723"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Arial"/>
              <a:buChar char="•"/>
            </a:pPr>
            <a:r>
              <a:rPr lang="en-US" sz="1800">
                <a:solidFill>
                  <a:srgbClr val="595959"/>
                </a:solidFill>
                <a:latin typeface="Arial"/>
                <a:ea typeface="Arial"/>
                <a:cs typeface="Arial"/>
                <a:sym typeface="Arial"/>
              </a:rPr>
              <a:t>Test acc: 0.8724</a:t>
            </a:r>
            <a:br>
              <a:rPr lang="en-US" sz="1800">
                <a:solidFill>
                  <a:srgbClr val="595959"/>
                </a:solidFill>
                <a:latin typeface="Arial"/>
                <a:ea typeface="Arial"/>
                <a:cs typeface="Arial"/>
                <a:sym typeface="Arial"/>
              </a:rPr>
            </a:br>
            <a:r>
              <a:rPr b="0" i="0" lang="en-US" sz="1800" u="none" strike="noStrike">
                <a:solidFill>
                  <a:srgbClr val="595959"/>
                </a:solidFill>
                <a:latin typeface="Arial"/>
                <a:ea typeface="Arial"/>
                <a:cs typeface="Arial"/>
                <a:sym typeface="Arial"/>
              </a:rPr>
              <a:t>Test</a:t>
            </a:r>
            <a:r>
              <a:rPr lang="en-US" sz="1800">
                <a:solidFill>
                  <a:srgbClr val="595959"/>
                </a:solidFill>
                <a:latin typeface="Arial"/>
                <a:ea typeface="Arial"/>
                <a:cs typeface="Arial"/>
                <a:sym typeface="Arial"/>
              </a:rPr>
              <a:t> loss: 0.30549</a:t>
            </a:r>
            <a:br>
              <a:rPr lang="en-US" sz="1800">
                <a:solidFill>
                  <a:srgbClr val="595959"/>
                </a:solidFill>
                <a:latin typeface="Arial"/>
                <a:ea typeface="Arial"/>
                <a:cs typeface="Arial"/>
                <a:sym typeface="Arial"/>
              </a:rPr>
            </a:br>
            <a:endParaRPr sz="1800">
              <a:solidFill>
                <a:srgbClr val="595959"/>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lang="en-US" sz="1800">
                <a:solidFill>
                  <a:srgbClr val="595959"/>
                </a:solidFill>
                <a:latin typeface="Arial"/>
                <a:ea typeface="Arial"/>
                <a:cs typeface="Arial"/>
                <a:sym typeface="Arial"/>
              </a:rPr>
              <a:t>여러 번의 시도 중, 과적합 문제 발생 경우도 확인</a:t>
            </a:r>
            <a:endParaRPr sz="1800">
              <a:solidFill>
                <a:schemeClr val="dk1"/>
              </a:solidFill>
              <a:latin typeface="Calibri"/>
              <a:ea typeface="Calibri"/>
              <a:cs typeface="Calibri"/>
              <a:sym typeface="Calibri"/>
            </a:endParaRPr>
          </a:p>
        </p:txBody>
      </p:sp>
      <p:sp>
        <p:nvSpPr>
          <p:cNvPr id="315" name="Google Shape;315;p11"/>
          <p:cNvSpPr txBox="1"/>
          <p:nvPr/>
        </p:nvSpPr>
        <p:spPr>
          <a:xfrm>
            <a:off x="8356503" y="5143490"/>
            <a:ext cx="3744326"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Arial"/>
              <a:buChar char="•"/>
            </a:pPr>
            <a:r>
              <a:rPr b="0" i="0" lang="en-US" sz="1800" u="none" strike="noStrike">
                <a:solidFill>
                  <a:srgbClr val="595959"/>
                </a:solidFill>
                <a:latin typeface="Arial"/>
                <a:ea typeface="Arial"/>
                <a:cs typeface="Arial"/>
                <a:sym typeface="Arial"/>
              </a:rPr>
              <a:t>Test acc: 0.8908</a:t>
            </a:r>
            <a:br>
              <a:rPr b="0" i="0" lang="en-US" sz="1800" u="none" strike="noStrike">
                <a:solidFill>
                  <a:srgbClr val="595959"/>
                </a:solidFill>
                <a:latin typeface="Arial"/>
                <a:ea typeface="Arial"/>
                <a:cs typeface="Arial"/>
                <a:sym typeface="Arial"/>
              </a:rPr>
            </a:br>
            <a:r>
              <a:rPr b="0" i="0" lang="en-US" sz="1800" u="none" strike="noStrike">
                <a:solidFill>
                  <a:srgbClr val="595959"/>
                </a:solidFill>
                <a:latin typeface="Arial"/>
                <a:ea typeface="Arial"/>
                <a:cs typeface="Arial"/>
                <a:sym typeface="Arial"/>
              </a:rPr>
              <a:t>Test loss: 0.25485</a:t>
            </a:r>
            <a:br>
              <a:rPr b="0" i="0" lang="en-US" sz="1800" u="none" strike="noStrike">
                <a:solidFill>
                  <a:srgbClr val="000000"/>
                </a:solidFill>
                <a:latin typeface="Arial"/>
                <a:ea typeface="Arial"/>
                <a:cs typeface="Arial"/>
                <a:sym typeface="Arial"/>
              </a:rPr>
            </a:br>
            <a:br>
              <a:rPr lang="en-US" sz="1800">
                <a:solidFill>
                  <a:srgbClr val="595959"/>
                </a:solidFill>
                <a:latin typeface="Arial"/>
                <a:ea typeface="Arial"/>
                <a:cs typeface="Arial"/>
                <a:sym typeface="Arial"/>
              </a:rPr>
            </a:b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316" name="Google Shape;316;p11"/>
          <p:cNvPicPr preferRelativeResize="0"/>
          <p:nvPr/>
        </p:nvPicPr>
        <p:blipFill rotWithShape="1">
          <a:blip r:embed="rId4">
            <a:alphaModFix/>
          </a:blip>
          <a:srcRect b="0" l="0" r="0" t="0"/>
          <a:stretch/>
        </p:blipFill>
        <p:spPr>
          <a:xfrm>
            <a:off x="4357887" y="2719440"/>
            <a:ext cx="3391200" cy="2237881"/>
          </a:xfrm>
          <a:prstGeom prst="rect">
            <a:avLst/>
          </a:prstGeom>
          <a:noFill/>
          <a:ln>
            <a:noFill/>
          </a:ln>
        </p:spPr>
      </p:pic>
      <p:sp>
        <p:nvSpPr>
          <p:cNvPr id="317" name="Google Shape;317;p11"/>
          <p:cNvSpPr txBox="1"/>
          <p:nvPr/>
        </p:nvSpPr>
        <p:spPr>
          <a:xfrm>
            <a:off x="8096491" y="5899540"/>
            <a:ext cx="368410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Test acc이 가장 높고,</a:t>
            </a:r>
            <a:br>
              <a:rPr b="1"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 loss가 가장 낮은 것을 확인</a:t>
            </a:r>
            <a:endParaRPr b="1" sz="1800">
              <a:solidFill>
                <a:schemeClr val="dk1"/>
              </a:solidFill>
              <a:latin typeface="Calibri"/>
              <a:ea typeface="Calibri"/>
              <a:cs typeface="Calibri"/>
              <a:sym typeface="Calibri"/>
            </a:endParaRPr>
          </a:p>
        </p:txBody>
      </p:sp>
      <p:pic>
        <p:nvPicPr>
          <p:cNvPr id="318" name="Google Shape;318;p11"/>
          <p:cNvPicPr preferRelativeResize="0"/>
          <p:nvPr/>
        </p:nvPicPr>
        <p:blipFill rotWithShape="1">
          <a:blip r:embed="rId5">
            <a:alphaModFix/>
          </a:blip>
          <a:srcRect b="0" l="0" r="0" t="0"/>
          <a:stretch/>
        </p:blipFill>
        <p:spPr>
          <a:xfrm>
            <a:off x="417119" y="2714640"/>
            <a:ext cx="3391200" cy="2237881"/>
          </a:xfrm>
          <a:prstGeom prst="rect">
            <a:avLst/>
          </a:prstGeom>
          <a:noFill/>
          <a:ln>
            <a:noFill/>
          </a:ln>
        </p:spPr>
      </p:pic>
      <p:pic>
        <p:nvPicPr>
          <p:cNvPr id="319" name="Google Shape;319;p11"/>
          <p:cNvPicPr preferRelativeResize="0"/>
          <p:nvPr/>
        </p:nvPicPr>
        <p:blipFill rotWithShape="1">
          <a:blip r:embed="rId6">
            <a:alphaModFix/>
          </a:blip>
          <a:srcRect b="0" l="0" r="0" t="0"/>
          <a:stretch/>
        </p:blipFill>
        <p:spPr>
          <a:xfrm>
            <a:off x="8356503" y="2714640"/>
            <a:ext cx="3391200" cy="2239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324" name="Shape 324"/>
        <p:cNvGrpSpPr/>
        <p:nvPr/>
      </p:nvGrpSpPr>
      <p:grpSpPr>
        <a:xfrm>
          <a:off x="0" y="0"/>
          <a:ext cx="0" cy="0"/>
          <a:chOff x="0" y="0"/>
          <a:chExt cx="0" cy="0"/>
        </a:xfrm>
      </p:grpSpPr>
      <p:cxnSp>
        <p:nvCxnSpPr>
          <p:cNvPr id="325" name="Google Shape;325;p12"/>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326" name="Google Shape;326;p12"/>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327" name="Google Shape;327;p12"/>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328" name="Google Shape;328;p12"/>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329" name="Google Shape;329;p12"/>
          <p:cNvSpPr txBox="1"/>
          <p:nvPr/>
        </p:nvSpPr>
        <p:spPr>
          <a:xfrm>
            <a:off x="353418" y="1067104"/>
            <a:ext cx="10935846" cy="5155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Arial"/>
                <a:ea typeface="Arial"/>
                <a:cs typeface="Arial"/>
                <a:sym typeface="Arial"/>
              </a:rPr>
              <a:t>1) 모델 성능 평가 및 선택 – VGG16 </a:t>
            </a:r>
            <a:endParaRPr b="1" sz="2000">
              <a:solidFill>
                <a:schemeClr val="dk1"/>
              </a:solidFill>
              <a:latin typeface="Arial"/>
              <a:ea typeface="Arial"/>
              <a:cs typeface="Arial"/>
              <a:sym typeface="Arial"/>
            </a:endParaRPr>
          </a:p>
        </p:txBody>
      </p:sp>
      <p:sp>
        <p:nvSpPr>
          <p:cNvPr id="330" name="Google Shape;330;p12"/>
          <p:cNvSpPr txBox="1"/>
          <p:nvPr/>
        </p:nvSpPr>
        <p:spPr>
          <a:xfrm>
            <a:off x="677816" y="1780935"/>
            <a:ext cx="6921163"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1. VGG16</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16개의 레이어로 구성된 모델</a:t>
            </a:r>
            <a:endParaRPr sz="1200">
              <a:solidFill>
                <a:schemeClr val="dk1"/>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Convolution Layer &amp; Max Pooling Layer 의 반복으로 구성됨.</a:t>
            </a:r>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pic>
        <p:nvPicPr>
          <p:cNvPr id="331" name="Google Shape;331;p12"/>
          <p:cNvPicPr preferRelativeResize="0"/>
          <p:nvPr/>
        </p:nvPicPr>
        <p:blipFill rotWithShape="1">
          <a:blip r:embed="rId4">
            <a:alphaModFix/>
          </a:blip>
          <a:srcRect b="0" l="0" r="0" t="0"/>
          <a:stretch/>
        </p:blipFill>
        <p:spPr>
          <a:xfrm>
            <a:off x="7563324" y="4391526"/>
            <a:ext cx="2857023" cy="1885373"/>
          </a:xfrm>
          <a:prstGeom prst="rect">
            <a:avLst/>
          </a:prstGeom>
          <a:noFill/>
          <a:ln>
            <a:noFill/>
          </a:ln>
          <a:effectLst>
            <a:outerShdw blurRad="50800" rotWithShape="0" algn="ctr" dir="5400000" dist="50800">
              <a:srgbClr val="000000">
                <a:alpha val="20000"/>
              </a:srgbClr>
            </a:outerShdw>
          </a:effectLst>
        </p:spPr>
      </p:pic>
      <p:pic>
        <p:nvPicPr>
          <p:cNvPr id="332" name="Google Shape;332;p12"/>
          <p:cNvPicPr preferRelativeResize="0"/>
          <p:nvPr/>
        </p:nvPicPr>
        <p:blipFill rotWithShape="1">
          <a:blip r:embed="rId5">
            <a:alphaModFix/>
          </a:blip>
          <a:srcRect b="0" l="0" r="0" t="0"/>
          <a:stretch/>
        </p:blipFill>
        <p:spPr>
          <a:xfrm>
            <a:off x="6978256" y="1153678"/>
            <a:ext cx="4027158" cy="2567313"/>
          </a:xfrm>
          <a:prstGeom prst="rect">
            <a:avLst/>
          </a:prstGeom>
          <a:noFill/>
          <a:ln>
            <a:noFill/>
          </a:ln>
          <a:effectLst>
            <a:outerShdw blurRad="50800" rotWithShape="0" algn="ctr" dir="5400000" dist="50800">
              <a:srgbClr val="000000">
                <a:alpha val="20000"/>
              </a:srgbClr>
            </a:outerShdw>
          </a:effectLst>
        </p:spPr>
      </p:pic>
      <p:sp>
        <p:nvSpPr>
          <p:cNvPr id="333" name="Google Shape;333;p12"/>
          <p:cNvSpPr txBox="1"/>
          <p:nvPr/>
        </p:nvSpPr>
        <p:spPr>
          <a:xfrm>
            <a:off x="666277" y="2981700"/>
            <a:ext cx="6921163" cy="21544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2. VGG16 의 한계점</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단순한 구성</a:t>
            </a:r>
            <a:endParaRPr sz="12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	- Convolution Layer &amp; Max Pooling Layer 만으로 구성됨. </a:t>
            </a:r>
            <a:endParaRPr/>
          </a:p>
          <a:p>
            <a:pPr indent="-171450" lvl="0" marL="171450" marR="0" rtl="0" algn="l">
              <a:lnSpc>
                <a:spcPct val="15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적절한 regularization이 없음.</a:t>
            </a:r>
            <a:endParaRPr/>
          </a:p>
          <a:p>
            <a:pPr indent="-171450" lvl="0" marL="171450" marR="0" rtl="0" algn="l">
              <a:lnSpc>
                <a:spcPct val="15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오차 역전파 도중에 gradient descent 발생.</a:t>
            </a:r>
            <a:endParaRPr/>
          </a:p>
          <a:p>
            <a:pPr indent="-171450" lvl="0" marL="171450" marR="0" rtl="0" algn="l">
              <a:lnSpc>
                <a:spcPct val="15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위와 같은 이유로 모델이 간단하고 원시적인 만큼 다른 모델에 비해 성능이 떨어짐.</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34" name="Google Shape;334;p12"/>
          <p:cNvSpPr txBox="1"/>
          <p:nvPr/>
        </p:nvSpPr>
        <p:spPr>
          <a:xfrm>
            <a:off x="677816" y="4956052"/>
            <a:ext cx="6921163" cy="16696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3. VGG16 의 한계점 극복</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VGG16이 추출한 방대한 양의 특징들을 손실없이 max pooling 하기 위해,</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14 x 14 x 512인 마지막 convolution layer에서 MaxPooling 레이어를 거치지 않고,</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바로 GlobalMaxPooling 레이어를 통과하도록 수정함.</a:t>
            </a:r>
            <a:endParaRPr/>
          </a:p>
          <a:p>
            <a:pPr indent="-171450" lvl="0" marL="171450" marR="0" rtl="0" algn="l">
              <a:lnSpc>
                <a:spcPct val="15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더불어서 요약 추출된 특징들을 잘 분류할 수 있도록, 출력층 전에 Dense Layer를 추가함.</a:t>
            </a:r>
            <a:endParaRPr sz="1200">
              <a:solidFill>
                <a:schemeClr val="dk1"/>
              </a:solidFill>
              <a:latin typeface="Arial"/>
              <a:ea typeface="Arial"/>
              <a:cs typeface="Arial"/>
              <a:sym typeface="Arial"/>
            </a:endParaRPr>
          </a:p>
        </p:txBody>
      </p:sp>
      <p:sp>
        <p:nvSpPr>
          <p:cNvPr id="335" name="Google Shape;335;p12"/>
          <p:cNvSpPr txBox="1"/>
          <p:nvPr/>
        </p:nvSpPr>
        <p:spPr>
          <a:xfrm>
            <a:off x="7891038" y="3788408"/>
            <a:ext cx="220159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VGG16 Architecture</a:t>
            </a:r>
            <a:endParaRPr sz="14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340" name="Shape 340"/>
        <p:cNvGrpSpPr/>
        <p:nvPr/>
      </p:nvGrpSpPr>
      <p:grpSpPr>
        <a:xfrm>
          <a:off x="0" y="0"/>
          <a:ext cx="0" cy="0"/>
          <a:chOff x="0" y="0"/>
          <a:chExt cx="0" cy="0"/>
        </a:xfrm>
      </p:grpSpPr>
      <p:cxnSp>
        <p:nvCxnSpPr>
          <p:cNvPr id="341" name="Google Shape;341;p13"/>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342" name="Google Shape;342;p13"/>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343" name="Google Shape;343;p13"/>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344" name="Google Shape;344;p13"/>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345" name="Google Shape;345;p13"/>
          <p:cNvSpPr txBox="1"/>
          <p:nvPr/>
        </p:nvSpPr>
        <p:spPr>
          <a:xfrm>
            <a:off x="353418" y="1067104"/>
            <a:ext cx="10935846" cy="5155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Arial"/>
                <a:ea typeface="Arial"/>
                <a:cs typeface="Arial"/>
                <a:sym typeface="Arial"/>
              </a:rPr>
              <a:t>1) 모델 성능 평가 및 선택 – EfficientNet</a:t>
            </a:r>
            <a:endParaRPr b="1" sz="2000">
              <a:solidFill>
                <a:schemeClr val="dk1"/>
              </a:solidFill>
              <a:latin typeface="Arial"/>
              <a:ea typeface="Arial"/>
              <a:cs typeface="Arial"/>
              <a:sym typeface="Arial"/>
            </a:endParaRPr>
          </a:p>
        </p:txBody>
      </p:sp>
      <p:pic>
        <p:nvPicPr>
          <p:cNvPr id="346" name="Google Shape;346;p13"/>
          <p:cNvPicPr preferRelativeResize="0"/>
          <p:nvPr/>
        </p:nvPicPr>
        <p:blipFill rotWithShape="1">
          <a:blip r:embed="rId4">
            <a:alphaModFix/>
          </a:blip>
          <a:srcRect b="0" l="0" r="0" t="0"/>
          <a:stretch/>
        </p:blipFill>
        <p:spPr>
          <a:xfrm>
            <a:off x="7802873" y="4921903"/>
            <a:ext cx="2833664" cy="1737985"/>
          </a:xfrm>
          <a:prstGeom prst="rect">
            <a:avLst/>
          </a:prstGeom>
          <a:noFill/>
          <a:ln>
            <a:noFill/>
          </a:ln>
        </p:spPr>
      </p:pic>
      <p:pic>
        <p:nvPicPr>
          <p:cNvPr id="347" name="Google Shape;347;p13"/>
          <p:cNvPicPr preferRelativeResize="0"/>
          <p:nvPr/>
        </p:nvPicPr>
        <p:blipFill rotWithShape="1">
          <a:blip r:embed="rId5">
            <a:alphaModFix/>
          </a:blip>
          <a:srcRect b="0" l="0" r="0" t="0"/>
          <a:stretch/>
        </p:blipFill>
        <p:spPr>
          <a:xfrm>
            <a:off x="7802873" y="1203975"/>
            <a:ext cx="2762752" cy="3249630"/>
          </a:xfrm>
          <a:prstGeom prst="rect">
            <a:avLst/>
          </a:prstGeom>
          <a:noFill/>
          <a:ln>
            <a:noFill/>
          </a:ln>
        </p:spPr>
      </p:pic>
      <p:sp>
        <p:nvSpPr>
          <p:cNvPr id="348" name="Google Shape;348;p13"/>
          <p:cNvSpPr txBox="1"/>
          <p:nvPr/>
        </p:nvSpPr>
        <p:spPr>
          <a:xfrm>
            <a:off x="8083451" y="4493430"/>
            <a:ext cx="228171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Efficientnet Architecture</a:t>
            </a:r>
            <a:endParaRPr sz="1400">
              <a:solidFill>
                <a:schemeClr val="dk1"/>
              </a:solidFill>
              <a:latin typeface="Arial"/>
              <a:ea typeface="Arial"/>
              <a:cs typeface="Arial"/>
              <a:sym typeface="Arial"/>
            </a:endParaRPr>
          </a:p>
        </p:txBody>
      </p:sp>
      <p:sp>
        <p:nvSpPr>
          <p:cNvPr id="349" name="Google Shape;349;p13"/>
          <p:cNvSpPr txBox="1"/>
          <p:nvPr/>
        </p:nvSpPr>
        <p:spPr>
          <a:xfrm>
            <a:off x="712500" y="1867721"/>
            <a:ext cx="5108841" cy="50629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strike="noStrike">
                <a:solidFill>
                  <a:srgbClr val="000000"/>
                </a:solidFill>
                <a:latin typeface="Arial"/>
                <a:ea typeface="Arial"/>
                <a:cs typeface="Arial"/>
                <a:sym typeface="Arial"/>
              </a:rPr>
              <a:t>1. EfficientNet</a:t>
            </a:r>
            <a:endParaRPr b="0" sz="2000">
              <a:solidFill>
                <a:schemeClr val="dk1"/>
              </a:solidFill>
              <a:latin typeface="Arial"/>
              <a:ea typeface="Arial"/>
              <a:cs typeface="Arial"/>
              <a:sym typeface="Arial"/>
            </a:endParaRPr>
          </a:p>
          <a:p>
            <a:pPr indent="-171450" lvl="1" marL="628650" marR="0" rtl="0" algn="l">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MobileNetV6같은 모바일 모델의 효율성과 ResNet 같은 딥러닝 모델의 정확성을 결합한 이미지 분류 모델</a:t>
            </a:r>
            <a:endParaRPr/>
          </a:p>
          <a:p>
            <a:pPr indent="-171450" lvl="1" marL="628650" marR="0" rtl="0" algn="l">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Compound Scaling Method (CSM) 방식을 활용하여 모델의 크기, 깊이,  해상도를 효율적으로 조정</a:t>
            </a:r>
            <a:endParaRPr/>
          </a:p>
          <a:p>
            <a:pPr indent="-171450" lvl="1" marL="628650" marR="0" rtl="0" algn="l">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AutoML 기술을 사용하여 모델 아키텍처를 자동으로 검색하고 최적화</a:t>
            </a:r>
            <a:endParaRPr/>
          </a:p>
          <a:p>
            <a:pPr indent="0" lvl="0" marL="0" marR="0" rtl="0" algn="l">
              <a:lnSpc>
                <a:spcPct val="150000"/>
              </a:lnSpc>
              <a:spcBef>
                <a:spcPts val="0"/>
              </a:spcBef>
              <a:spcAft>
                <a:spcPts val="0"/>
              </a:spcAft>
              <a:buNone/>
            </a:pPr>
            <a:br>
              <a:rPr b="0" lang="en-US" sz="1400">
                <a:solidFill>
                  <a:schemeClr val="dk1"/>
                </a:solidFill>
                <a:latin typeface="Arial"/>
                <a:ea typeface="Arial"/>
                <a:cs typeface="Arial"/>
                <a:sym typeface="Arial"/>
              </a:rPr>
            </a:br>
            <a:r>
              <a:rPr b="0" i="0" lang="en-US" sz="2000" u="none" strike="noStrike">
                <a:solidFill>
                  <a:srgbClr val="000000"/>
                </a:solidFill>
                <a:latin typeface="Arial"/>
                <a:ea typeface="Arial"/>
                <a:cs typeface="Arial"/>
                <a:sym typeface="Arial"/>
              </a:rPr>
              <a:t>2. EfficientNet의 장점</a:t>
            </a:r>
            <a:endParaRPr b="0" sz="2000">
              <a:solidFill>
                <a:schemeClr val="dk1"/>
              </a:solidFill>
              <a:latin typeface="Arial"/>
              <a:ea typeface="Arial"/>
              <a:cs typeface="Arial"/>
              <a:sym typeface="Arial"/>
            </a:endParaRPr>
          </a:p>
          <a:p>
            <a:pPr indent="-171450" lvl="1" marL="628650" marR="0" rtl="0" algn="l">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높은 정확도,  효율적인 성능, 다양한 모델 크기, 사용 편의성</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br>
              <a:rPr b="0" lang="en-US" sz="1400">
                <a:solidFill>
                  <a:schemeClr val="dk1"/>
                </a:solidFill>
                <a:latin typeface="Arial"/>
                <a:ea typeface="Arial"/>
                <a:cs typeface="Arial"/>
                <a:sym typeface="Arial"/>
              </a:rPr>
            </a:br>
            <a:r>
              <a:rPr b="0" i="0" lang="en-US" sz="2000" u="none" strike="noStrike">
                <a:solidFill>
                  <a:srgbClr val="000000"/>
                </a:solidFill>
                <a:latin typeface="Arial"/>
                <a:ea typeface="Arial"/>
                <a:cs typeface="Arial"/>
                <a:sym typeface="Arial"/>
              </a:rPr>
              <a:t>3. EfficinetNet의 단점</a:t>
            </a:r>
            <a:endParaRPr b="0" sz="2000">
              <a:solidFill>
                <a:schemeClr val="dk1"/>
              </a:solidFill>
              <a:latin typeface="Arial"/>
              <a:ea typeface="Arial"/>
              <a:cs typeface="Arial"/>
              <a:sym typeface="Arial"/>
            </a:endParaRPr>
          </a:p>
          <a:p>
            <a:pPr indent="-171450" lvl="1" marL="628650" marR="0" rtl="0" algn="l">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모델의 크기가 큰 편이고 학습시간이 길며 다른 모델에 비해 복잡함</a:t>
            </a:r>
            <a:endParaRPr/>
          </a:p>
          <a:p>
            <a:pPr indent="-171450" lvl="1" marL="628650" marR="0" rtl="0" algn="l">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특정층 이상 쌓일 수록(깊어질 수록) 성능이 떨어짐</a:t>
            </a:r>
            <a:endParaRPr/>
          </a:p>
          <a:p>
            <a:pPr indent="0" lvl="0" marL="0" marR="0" rtl="0" algn="l">
              <a:lnSpc>
                <a:spcPct val="150000"/>
              </a:lnSpc>
              <a:spcBef>
                <a:spcPts val="0"/>
              </a:spcBef>
              <a:spcAft>
                <a:spcPts val="0"/>
              </a:spcAft>
              <a:buNone/>
            </a:pPr>
            <a:br>
              <a:rPr b="0" lang="en-US" sz="1400">
                <a:solidFill>
                  <a:schemeClr val="dk1"/>
                </a:solidFill>
                <a:latin typeface="Arial"/>
                <a:ea typeface="Arial"/>
                <a:cs typeface="Arial"/>
                <a:sym typeface="Arial"/>
              </a:rPr>
            </a:br>
            <a:r>
              <a:rPr b="0" i="0" lang="en-US" sz="2000" u="none" strike="noStrike">
                <a:solidFill>
                  <a:srgbClr val="000000"/>
                </a:solidFill>
                <a:latin typeface="Arial"/>
                <a:ea typeface="Arial"/>
                <a:cs typeface="Arial"/>
                <a:sym typeface="Arial"/>
              </a:rPr>
              <a:t>4. EfficientNet의 단점 극복</a:t>
            </a:r>
            <a:endParaRPr b="0" sz="2000">
              <a:solidFill>
                <a:schemeClr val="dk1"/>
              </a:solidFill>
              <a:latin typeface="Arial"/>
              <a:ea typeface="Arial"/>
              <a:cs typeface="Arial"/>
              <a:sym typeface="Arial"/>
            </a:endParaRPr>
          </a:p>
          <a:p>
            <a:pPr indent="-171450" lvl="1" marL="628650" marR="0" rtl="0" algn="l">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추가 레이어 수를 최소화하여 정확도를 높임(경량화</a:t>
            </a:r>
            <a:r>
              <a:rPr b="0" i="0" lang="en-US" sz="1400" u="none" cap="none" strike="noStrike">
                <a:solidFill>
                  <a:srgbClr val="000000"/>
                </a:solidFill>
                <a:latin typeface="Arial"/>
                <a:ea typeface="Arial"/>
                <a:cs typeface="Arial"/>
                <a:sym typeface="Arial"/>
              </a:rPr>
              <a:t>)</a:t>
            </a:r>
            <a:endParaRPr/>
          </a:p>
          <a:p>
            <a:pPr indent="0" lvl="0" marL="0" marR="0" rtl="0" algn="l">
              <a:spcBef>
                <a:spcPts val="0"/>
              </a:spcBef>
              <a:spcAft>
                <a:spcPts val="0"/>
              </a:spcAft>
              <a:buNone/>
            </a:pPr>
            <a:br>
              <a:rPr b="0" lang="en-US"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354" name="Shape 354"/>
        <p:cNvGrpSpPr/>
        <p:nvPr/>
      </p:nvGrpSpPr>
      <p:grpSpPr>
        <a:xfrm>
          <a:off x="0" y="0"/>
          <a:ext cx="0" cy="0"/>
          <a:chOff x="0" y="0"/>
          <a:chExt cx="0" cy="0"/>
        </a:xfrm>
      </p:grpSpPr>
      <p:cxnSp>
        <p:nvCxnSpPr>
          <p:cNvPr id="355" name="Google Shape;355;p14"/>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356" name="Google Shape;356;p14"/>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357" name="Google Shape;357;p14"/>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358" name="Google Shape;358;p14"/>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359" name="Google Shape;359;p14"/>
          <p:cNvSpPr txBox="1"/>
          <p:nvPr/>
        </p:nvSpPr>
        <p:spPr>
          <a:xfrm>
            <a:off x="353418" y="1067104"/>
            <a:ext cx="10935846" cy="5155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Arial"/>
                <a:ea typeface="Arial"/>
                <a:cs typeface="Arial"/>
                <a:sym typeface="Arial"/>
              </a:rPr>
              <a:t>1) 모델 성능 평가 및 선택 – Resnet50</a:t>
            </a:r>
            <a:endParaRPr/>
          </a:p>
        </p:txBody>
      </p:sp>
      <p:sp>
        <p:nvSpPr>
          <p:cNvPr id="360" name="Google Shape;360;p14"/>
          <p:cNvSpPr txBox="1"/>
          <p:nvPr/>
        </p:nvSpPr>
        <p:spPr>
          <a:xfrm>
            <a:off x="677816" y="1780935"/>
            <a:ext cx="6921163"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1. Resnet50</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50개의 레이어로 구성된 모델</a:t>
            </a:r>
            <a:endParaRPr sz="12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VGG16 기반의 모델로 Convolution Layer &amp; Max Pooling Layer 의 반복으로 구성됨.</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VGG16에서 문제였던 gradient vanishing을 해결함.</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특징 추출 레이어만 볼 경우, 크게 4개의 Stage로 구성됨.</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각 스테이지는 여러 개의 블록으로 구성됨.</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블록내에서는 convolution layer와 batch normalization layer, relu activation layer를</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통과를 반복한 후 나오는 결과값에 이전 스테이지의 output을 더하여 새로운 output을 출력함</a:t>
            </a:r>
            <a:endParaRPr sz="1200">
              <a:solidFill>
                <a:schemeClr val="dk1"/>
              </a:solidFill>
              <a:latin typeface="Arial"/>
              <a:ea typeface="Arial"/>
              <a:cs typeface="Arial"/>
              <a:sym typeface="Arial"/>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61" name="Google Shape;361;p14"/>
          <p:cNvSpPr txBox="1"/>
          <p:nvPr/>
        </p:nvSpPr>
        <p:spPr>
          <a:xfrm>
            <a:off x="677814" y="4169949"/>
            <a:ext cx="692116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2. Resnet50 의 한계점</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다소 무거운 모델</a:t>
            </a:r>
            <a:endParaRPr sz="1200">
              <a:solidFill>
                <a:schemeClr val="dk1"/>
              </a:solidFill>
              <a:latin typeface="Arial"/>
              <a:ea typeface="Arial"/>
              <a:cs typeface="Arial"/>
              <a:sym typeface="Arial"/>
            </a:endParaRPr>
          </a:p>
          <a:p>
            <a:pPr indent="-95250" lvl="0" marL="1714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pic>
        <p:nvPicPr>
          <p:cNvPr descr="post-thumbnail" id="362" name="Google Shape;362;p14"/>
          <p:cNvPicPr preferRelativeResize="0"/>
          <p:nvPr/>
        </p:nvPicPr>
        <p:blipFill rotWithShape="1">
          <a:blip r:embed="rId4">
            <a:alphaModFix/>
          </a:blip>
          <a:srcRect b="0" l="0" r="0" t="0"/>
          <a:stretch/>
        </p:blipFill>
        <p:spPr>
          <a:xfrm>
            <a:off x="7692902" y="1190304"/>
            <a:ext cx="3378312" cy="3202204"/>
          </a:xfrm>
          <a:prstGeom prst="rect">
            <a:avLst/>
          </a:prstGeom>
          <a:noFill/>
          <a:ln>
            <a:noFill/>
          </a:ln>
        </p:spPr>
      </p:pic>
      <p:sp>
        <p:nvSpPr>
          <p:cNvPr id="363" name="Google Shape;363;p14"/>
          <p:cNvSpPr txBox="1"/>
          <p:nvPr/>
        </p:nvSpPr>
        <p:spPr>
          <a:xfrm>
            <a:off x="8510016" y="4493113"/>
            <a:ext cx="220159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ResNet50 Architecture</a:t>
            </a:r>
            <a:endParaRPr sz="1400">
              <a:solidFill>
                <a:schemeClr val="dk1"/>
              </a:solidFill>
              <a:latin typeface="Arial"/>
              <a:ea typeface="Arial"/>
              <a:cs typeface="Arial"/>
              <a:sym typeface="Arial"/>
            </a:endParaRPr>
          </a:p>
        </p:txBody>
      </p:sp>
      <p:pic>
        <p:nvPicPr>
          <p:cNvPr id="364" name="Google Shape;364;p14"/>
          <p:cNvPicPr preferRelativeResize="0"/>
          <p:nvPr/>
        </p:nvPicPr>
        <p:blipFill rotWithShape="1">
          <a:blip r:embed="rId5">
            <a:alphaModFix/>
          </a:blip>
          <a:srcRect b="0" l="0" r="0" t="0"/>
          <a:stretch/>
        </p:blipFill>
        <p:spPr>
          <a:xfrm>
            <a:off x="8025618" y="4889482"/>
            <a:ext cx="2856921" cy="1683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368" name="Shape 368"/>
        <p:cNvGrpSpPr/>
        <p:nvPr/>
      </p:nvGrpSpPr>
      <p:grpSpPr>
        <a:xfrm>
          <a:off x="0" y="0"/>
          <a:ext cx="0" cy="0"/>
          <a:chOff x="0" y="0"/>
          <a:chExt cx="0" cy="0"/>
        </a:xfrm>
      </p:grpSpPr>
      <p:cxnSp>
        <p:nvCxnSpPr>
          <p:cNvPr id="369" name="Google Shape;369;p15"/>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370" name="Google Shape;370;p15"/>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371" name="Google Shape;371;p15"/>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372" name="Google Shape;372;p15"/>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pic>
        <p:nvPicPr>
          <p:cNvPr id="373" name="Google Shape;373;p15"/>
          <p:cNvPicPr preferRelativeResize="0"/>
          <p:nvPr/>
        </p:nvPicPr>
        <p:blipFill rotWithShape="1">
          <a:blip r:embed="rId4">
            <a:alphaModFix/>
          </a:blip>
          <a:srcRect b="0" l="0" r="0" t="0"/>
          <a:stretch/>
        </p:blipFill>
        <p:spPr>
          <a:xfrm>
            <a:off x="353418" y="2192449"/>
            <a:ext cx="3363610" cy="4027258"/>
          </a:xfrm>
          <a:prstGeom prst="rect">
            <a:avLst/>
          </a:prstGeom>
          <a:noFill/>
          <a:ln>
            <a:noFill/>
          </a:ln>
        </p:spPr>
      </p:pic>
      <p:sp>
        <p:nvSpPr>
          <p:cNvPr id="374" name="Google Shape;374;p15"/>
          <p:cNvSpPr txBox="1"/>
          <p:nvPr/>
        </p:nvSpPr>
        <p:spPr>
          <a:xfrm>
            <a:off x="77739" y="1669229"/>
            <a:ext cx="153289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Resnet50</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모델 레이어</a:t>
            </a:r>
            <a:endParaRPr sz="1400">
              <a:solidFill>
                <a:schemeClr val="dk1"/>
              </a:solidFill>
              <a:latin typeface="Arial"/>
              <a:ea typeface="Arial"/>
              <a:cs typeface="Arial"/>
              <a:sym typeface="Arial"/>
            </a:endParaRPr>
          </a:p>
        </p:txBody>
      </p:sp>
      <p:sp>
        <p:nvSpPr>
          <p:cNvPr id="375" name="Google Shape;375;p15"/>
          <p:cNvSpPr txBox="1"/>
          <p:nvPr/>
        </p:nvSpPr>
        <p:spPr>
          <a:xfrm>
            <a:off x="353418" y="1174611"/>
            <a:ext cx="23729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1) 모델의 구성</a:t>
            </a:r>
            <a:endParaRPr/>
          </a:p>
        </p:txBody>
      </p:sp>
      <p:pic>
        <p:nvPicPr>
          <p:cNvPr id="376" name="Google Shape;376;p15"/>
          <p:cNvPicPr preferRelativeResize="0"/>
          <p:nvPr/>
        </p:nvPicPr>
        <p:blipFill rotWithShape="1">
          <a:blip r:embed="rId5">
            <a:alphaModFix/>
          </a:blip>
          <a:srcRect b="0" l="0" r="0" t="0"/>
          <a:stretch/>
        </p:blipFill>
        <p:spPr>
          <a:xfrm>
            <a:off x="3923662" y="4716346"/>
            <a:ext cx="4154474" cy="1462928"/>
          </a:xfrm>
          <a:prstGeom prst="rect">
            <a:avLst/>
          </a:prstGeom>
          <a:noFill/>
          <a:ln>
            <a:noFill/>
          </a:ln>
        </p:spPr>
      </p:pic>
      <p:sp>
        <p:nvSpPr>
          <p:cNvPr id="377" name="Google Shape;377;p15"/>
          <p:cNvSpPr txBox="1"/>
          <p:nvPr/>
        </p:nvSpPr>
        <p:spPr>
          <a:xfrm>
            <a:off x="3884582" y="4185020"/>
            <a:ext cx="199681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데이터 증강</a:t>
            </a:r>
            <a:endParaRPr b="1"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ImageDataGenerator</a:t>
            </a:r>
            <a:endParaRPr sz="1400">
              <a:solidFill>
                <a:schemeClr val="dk1"/>
              </a:solidFill>
              <a:latin typeface="Arial"/>
              <a:ea typeface="Arial"/>
              <a:cs typeface="Arial"/>
              <a:sym typeface="Arial"/>
            </a:endParaRPr>
          </a:p>
        </p:txBody>
      </p:sp>
      <p:pic>
        <p:nvPicPr>
          <p:cNvPr id="378" name="Google Shape;378;p15"/>
          <p:cNvPicPr preferRelativeResize="0"/>
          <p:nvPr/>
        </p:nvPicPr>
        <p:blipFill rotWithShape="1">
          <a:blip r:embed="rId6">
            <a:alphaModFix/>
          </a:blip>
          <a:srcRect b="0" l="0" r="0" t="0"/>
          <a:stretch/>
        </p:blipFill>
        <p:spPr>
          <a:xfrm>
            <a:off x="3897828" y="2192450"/>
            <a:ext cx="4180308" cy="556052"/>
          </a:xfrm>
          <a:prstGeom prst="rect">
            <a:avLst/>
          </a:prstGeom>
          <a:noFill/>
          <a:ln>
            <a:noFill/>
          </a:ln>
        </p:spPr>
      </p:pic>
      <p:pic>
        <p:nvPicPr>
          <p:cNvPr id="379" name="Google Shape;379;p15"/>
          <p:cNvPicPr preferRelativeResize="0"/>
          <p:nvPr/>
        </p:nvPicPr>
        <p:blipFill rotWithShape="1">
          <a:blip r:embed="rId7">
            <a:alphaModFix/>
          </a:blip>
          <a:srcRect b="0" l="0" r="0" t="0"/>
          <a:stretch/>
        </p:blipFill>
        <p:spPr>
          <a:xfrm>
            <a:off x="3884582" y="2862647"/>
            <a:ext cx="1897037" cy="1208228"/>
          </a:xfrm>
          <a:prstGeom prst="rect">
            <a:avLst/>
          </a:prstGeom>
          <a:noFill/>
          <a:ln>
            <a:noFill/>
          </a:ln>
        </p:spPr>
      </p:pic>
      <p:pic>
        <p:nvPicPr>
          <p:cNvPr id="380" name="Google Shape;380;p15"/>
          <p:cNvPicPr preferRelativeResize="0"/>
          <p:nvPr/>
        </p:nvPicPr>
        <p:blipFill rotWithShape="1">
          <a:blip r:embed="rId8">
            <a:alphaModFix/>
          </a:blip>
          <a:srcRect b="0" l="8887" r="0" t="0"/>
          <a:stretch/>
        </p:blipFill>
        <p:spPr>
          <a:xfrm>
            <a:off x="5441521" y="2887894"/>
            <a:ext cx="1819360" cy="1162599"/>
          </a:xfrm>
          <a:prstGeom prst="rect">
            <a:avLst/>
          </a:prstGeom>
          <a:noFill/>
          <a:ln>
            <a:noFill/>
          </a:ln>
        </p:spPr>
      </p:pic>
      <p:pic>
        <p:nvPicPr>
          <p:cNvPr id="381" name="Google Shape;381;p15"/>
          <p:cNvPicPr preferRelativeResize="0"/>
          <p:nvPr/>
        </p:nvPicPr>
        <p:blipFill rotWithShape="1">
          <a:blip r:embed="rId9">
            <a:alphaModFix/>
          </a:blip>
          <a:srcRect b="0" l="0" r="0" t="0"/>
          <a:stretch/>
        </p:blipFill>
        <p:spPr>
          <a:xfrm>
            <a:off x="6658852" y="2867081"/>
            <a:ext cx="1419284" cy="1203793"/>
          </a:xfrm>
          <a:prstGeom prst="rect">
            <a:avLst/>
          </a:prstGeom>
          <a:noFill/>
          <a:ln>
            <a:noFill/>
          </a:ln>
        </p:spPr>
      </p:pic>
      <p:sp>
        <p:nvSpPr>
          <p:cNvPr id="382" name="Google Shape;382;p15"/>
          <p:cNvSpPr txBox="1"/>
          <p:nvPr/>
        </p:nvSpPr>
        <p:spPr>
          <a:xfrm>
            <a:off x="3884581" y="1827600"/>
            <a:ext cx="199681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데이터 분할</a:t>
            </a:r>
            <a:endParaRPr b="1" sz="1400">
              <a:solidFill>
                <a:schemeClr val="dk1"/>
              </a:solidFill>
              <a:latin typeface="Arial"/>
              <a:ea typeface="Arial"/>
              <a:cs typeface="Arial"/>
              <a:sym typeface="Arial"/>
            </a:endParaRPr>
          </a:p>
        </p:txBody>
      </p:sp>
      <p:sp>
        <p:nvSpPr>
          <p:cNvPr id="383" name="Google Shape;383;p15"/>
          <p:cNvSpPr txBox="1"/>
          <p:nvPr/>
        </p:nvSpPr>
        <p:spPr>
          <a:xfrm>
            <a:off x="8258935" y="1827600"/>
            <a:ext cx="199681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딥러닝 모델 학습</a:t>
            </a:r>
            <a:endParaRPr b="1" sz="1400">
              <a:solidFill>
                <a:schemeClr val="dk1"/>
              </a:solidFill>
              <a:latin typeface="Arial"/>
              <a:ea typeface="Arial"/>
              <a:cs typeface="Arial"/>
              <a:sym typeface="Arial"/>
            </a:endParaRPr>
          </a:p>
        </p:txBody>
      </p:sp>
      <p:pic>
        <p:nvPicPr>
          <p:cNvPr id="384" name="Google Shape;384;p15"/>
          <p:cNvPicPr preferRelativeResize="0"/>
          <p:nvPr/>
        </p:nvPicPr>
        <p:blipFill rotWithShape="1">
          <a:blip r:embed="rId10">
            <a:alphaModFix/>
          </a:blip>
          <a:srcRect b="0" l="0" r="0" t="0"/>
          <a:stretch/>
        </p:blipFill>
        <p:spPr>
          <a:xfrm>
            <a:off x="8335617" y="2192450"/>
            <a:ext cx="3363610" cy="3986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388" name="Shape 388"/>
        <p:cNvGrpSpPr/>
        <p:nvPr/>
      </p:nvGrpSpPr>
      <p:grpSpPr>
        <a:xfrm>
          <a:off x="0" y="0"/>
          <a:ext cx="0" cy="0"/>
          <a:chOff x="0" y="0"/>
          <a:chExt cx="0" cy="0"/>
        </a:xfrm>
      </p:grpSpPr>
      <p:cxnSp>
        <p:nvCxnSpPr>
          <p:cNvPr id="389" name="Google Shape;389;p16"/>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390" name="Google Shape;390;p16"/>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391" name="Google Shape;391;p16"/>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392" name="Google Shape;392;p16"/>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393" name="Google Shape;393;p16"/>
          <p:cNvSpPr txBox="1"/>
          <p:nvPr/>
        </p:nvSpPr>
        <p:spPr>
          <a:xfrm>
            <a:off x="353418" y="1174611"/>
            <a:ext cx="23729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2) 학습 방법</a:t>
            </a:r>
            <a:endParaRPr/>
          </a:p>
        </p:txBody>
      </p:sp>
      <p:sp>
        <p:nvSpPr>
          <p:cNvPr id="394" name="Google Shape;394;p16"/>
          <p:cNvSpPr txBox="1"/>
          <p:nvPr/>
        </p:nvSpPr>
        <p:spPr>
          <a:xfrm>
            <a:off x="506170" y="1712753"/>
            <a:ext cx="199681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딥러닝 모델 학습</a:t>
            </a:r>
            <a:endParaRPr b="1" sz="1400">
              <a:solidFill>
                <a:schemeClr val="dk1"/>
              </a:solidFill>
              <a:latin typeface="Arial"/>
              <a:ea typeface="Arial"/>
              <a:cs typeface="Arial"/>
              <a:sym typeface="Arial"/>
            </a:endParaRPr>
          </a:p>
        </p:txBody>
      </p:sp>
      <p:pic>
        <p:nvPicPr>
          <p:cNvPr id="395" name="Google Shape;395;p16"/>
          <p:cNvPicPr preferRelativeResize="0"/>
          <p:nvPr/>
        </p:nvPicPr>
        <p:blipFill rotWithShape="1">
          <a:blip r:embed="rId4">
            <a:alphaModFix/>
          </a:blip>
          <a:srcRect b="0" l="0" r="0" t="0"/>
          <a:stretch/>
        </p:blipFill>
        <p:spPr>
          <a:xfrm>
            <a:off x="6959599" y="2020530"/>
            <a:ext cx="4260851" cy="4011970"/>
          </a:xfrm>
          <a:prstGeom prst="rect">
            <a:avLst/>
          </a:prstGeom>
          <a:noFill/>
          <a:ln>
            <a:noFill/>
          </a:ln>
        </p:spPr>
      </p:pic>
      <p:sp>
        <p:nvSpPr>
          <p:cNvPr id="396" name="Google Shape;396;p16"/>
          <p:cNvSpPr txBox="1"/>
          <p:nvPr/>
        </p:nvSpPr>
        <p:spPr>
          <a:xfrm>
            <a:off x="2147309" y="6187400"/>
            <a:ext cx="2723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ResNet50 모델을 이용한 학습</a:t>
            </a:r>
            <a:endParaRPr/>
          </a:p>
        </p:txBody>
      </p:sp>
      <p:sp>
        <p:nvSpPr>
          <p:cNvPr id="397" name="Google Shape;397;p16"/>
          <p:cNvSpPr txBox="1"/>
          <p:nvPr/>
        </p:nvSpPr>
        <p:spPr>
          <a:xfrm>
            <a:off x="7678858" y="6088134"/>
            <a:ext cx="2723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ResNet50 모델을 이용한 학습</a:t>
            </a:r>
            <a:endParaRPr/>
          </a:p>
        </p:txBody>
      </p:sp>
      <p:sp>
        <p:nvSpPr>
          <p:cNvPr id="398" name="Google Shape;398;p16"/>
          <p:cNvSpPr txBox="1"/>
          <p:nvPr/>
        </p:nvSpPr>
        <p:spPr>
          <a:xfrm>
            <a:off x="2812940" y="1390201"/>
            <a:ext cx="499745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Con2D 층은 그대로 가져와서 </a:t>
            </a:r>
            <a:r>
              <a:rPr lang="en-US" sz="1800">
                <a:solidFill>
                  <a:schemeClr val="dk1"/>
                </a:solidFill>
                <a:highlight>
                  <a:srgbClr val="A8CD9F"/>
                </a:highlight>
                <a:latin typeface="Arial"/>
                <a:ea typeface="Arial"/>
                <a:cs typeface="Arial"/>
                <a:sym typeface="Arial"/>
              </a:rPr>
              <a:t>전이학습</a:t>
            </a:r>
            <a:r>
              <a:rPr lang="en-US" sz="1800">
                <a:solidFill>
                  <a:schemeClr val="dk1"/>
                </a:solidFill>
                <a:latin typeface="Arial"/>
                <a:ea typeface="Arial"/>
                <a:cs typeface="Arial"/>
                <a:sym typeface="Arial"/>
              </a:rPr>
              <a:t> 구현</a:t>
            </a:r>
            <a:endParaRPr/>
          </a:p>
        </p:txBody>
      </p:sp>
      <p:pic>
        <p:nvPicPr>
          <p:cNvPr id="399" name="Google Shape;399;p16"/>
          <p:cNvPicPr preferRelativeResize="0"/>
          <p:nvPr/>
        </p:nvPicPr>
        <p:blipFill rotWithShape="1">
          <a:blip r:embed="rId5">
            <a:alphaModFix/>
          </a:blip>
          <a:srcRect b="0" l="0" r="0" t="0"/>
          <a:stretch/>
        </p:blipFill>
        <p:spPr>
          <a:xfrm>
            <a:off x="490967" y="2020530"/>
            <a:ext cx="6035730" cy="4004765"/>
          </a:xfrm>
          <a:prstGeom prst="rect">
            <a:avLst/>
          </a:prstGeom>
          <a:noFill/>
          <a:ln>
            <a:noFill/>
          </a:ln>
        </p:spPr>
      </p:pic>
      <p:sp>
        <p:nvSpPr>
          <p:cNvPr id="400" name="Google Shape;400;p16"/>
          <p:cNvSpPr/>
          <p:nvPr/>
        </p:nvSpPr>
        <p:spPr>
          <a:xfrm>
            <a:off x="653196" y="2578050"/>
            <a:ext cx="5873501" cy="1563254"/>
          </a:xfrm>
          <a:prstGeom prst="rect">
            <a:avLst/>
          </a:prstGeom>
          <a:solidFill>
            <a:srgbClr val="FFFF00">
              <a:alpha val="17647"/>
            </a:srgbClr>
          </a:solidFill>
          <a:ln cap="flat" cmpd="sng" w="28575">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16"/>
          <p:cNvSpPr/>
          <p:nvPr/>
        </p:nvSpPr>
        <p:spPr>
          <a:xfrm rot="-5400000">
            <a:off x="4860744" y="2023448"/>
            <a:ext cx="743315" cy="344553"/>
          </a:xfrm>
          <a:prstGeom prst="rightArrow">
            <a:avLst>
              <a:gd fmla="val 67366" name="adj1"/>
              <a:gd fmla="val 61765" name="adj2"/>
            </a:avLst>
          </a:prstGeom>
          <a:solidFill>
            <a:srgbClr val="58A399"/>
          </a:solidFill>
          <a:ln cap="flat" cmpd="sng" w="1270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406" name="Shape 406"/>
        <p:cNvGrpSpPr/>
        <p:nvPr/>
      </p:nvGrpSpPr>
      <p:grpSpPr>
        <a:xfrm>
          <a:off x="0" y="0"/>
          <a:ext cx="0" cy="0"/>
          <a:chOff x="0" y="0"/>
          <a:chExt cx="0" cy="0"/>
        </a:xfrm>
      </p:grpSpPr>
      <p:cxnSp>
        <p:nvCxnSpPr>
          <p:cNvPr id="407" name="Google Shape;407;p17"/>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408" name="Google Shape;408;p17"/>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409" name="Google Shape;409;p17"/>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410" name="Google Shape;410;p17"/>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411" name="Google Shape;411;p17"/>
          <p:cNvSpPr txBox="1"/>
          <p:nvPr/>
        </p:nvSpPr>
        <p:spPr>
          <a:xfrm>
            <a:off x="353418" y="1067104"/>
            <a:ext cx="10935846" cy="5155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Arial"/>
                <a:ea typeface="Arial"/>
                <a:cs typeface="Arial"/>
                <a:sym typeface="Arial"/>
              </a:rPr>
              <a:t>1) 모델 성능 평가 및 선택 – Resnet50</a:t>
            </a:r>
            <a:endParaRPr/>
          </a:p>
        </p:txBody>
      </p:sp>
      <p:sp>
        <p:nvSpPr>
          <p:cNvPr id="412" name="Google Shape;412;p17"/>
          <p:cNvSpPr txBox="1"/>
          <p:nvPr/>
        </p:nvSpPr>
        <p:spPr>
          <a:xfrm>
            <a:off x="660118" y="1820181"/>
            <a:ext cx="61890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3. Resnet50의 성능 극대화</a:t>
            </a:r>
            <a:endParaRPr sz="2000">
              <a:solidFill>
                <a:schemeClr val="dk1"/>
              </a:solidFill>
              <a:latin typeface="Arial"/>
              <a:ea typeface="Arial"/>
              <a:cs typeface="Arial"/>
              <a:sym typeface="Arial"/>
            </a:endParaRPr>
          </a:p>
        </p:txBody>
      </p:sp>
      <p:pic>
        <p:nvPicPr>
          <p:cNvPr id="413" name="Google Shape;413;p17"/>
          <p:cNvPicPr preferRelativeResize="0"/>
          <p:nvPr/>
        </p:nvPicPr>
        <p:blipFill rotWithShape="1">
          <a:blip r:embed="rId4">
            <a:alphaModFix/>
          </a:blip>
          <a:srcRect b="0" l="0" r="0" t="0"/>
          <a:stretch/>
        </p:blipFill>
        <p:spPr>
          <a:xfrm>
            <a:off x="5314950" y="4345209"/>
            <a:ext cx="3176196" cy="1690000"/>
          </a:xfrm>
          <a:prstGeom prst="rect">
            <a:avLst/>
          </a:prstGeom>
          <a:noFill/>
          <a:ln>
            <a:noFill/>
          </a:ln>
        </p:spPr>
      </p:pic>
      <p:pic>
        <p:nvPicPr>
          <p:cNvPr id="414" name="Google Shape;414;p17"/>
          <p:cNvPicPr preferRelativeResize="0"/>
          <p:nvPr/>
        </p:nvPicPr>
        <p:blipFill rotWithShape="1">
          <a:blip r:embed="rId5">
            <a:alphaModFix/>
          </a:blip>
          <a:srcRect b="0" l="0" r="0" t="0"/>
          <a:stretch/>
        </p:blipFill>
        <p:spPr>
          <a:xfrm>
            <a:off x="8696423" y="4348699"/>
            <a:ext cx="3162990" cy="1686510"/>
          </a:xfrm>
          <a:prstGeom prst="rect">
            <a:avLst/>
          </a:prstGeom>
          <a:noFill/>
          <a:ln>
            <a:noFill/>
          </a:ln>
        </p:spPr>
      </p:pic>
      <p:sp>
        <p:nvSpPr>
          <p:cNvPr id="415" name="Google Shape;415;p17"/>
          <p:cNvSpPr txBox="1"/>
          <p:nvPr/>
        </p:nvSpPr>
        <p:spPr>
          <a:xfrm>
            <a:off x="704850" y="2324955"/>
            <a:ext cx="5143500" cy="1200329"/>
          </a:xfrm>
          <a:prstGeom prst="rect">
            <a:avLst/>
          </a:prstGeom>
          <a:noFill/>
          <a:ln>
            <a:noFill/>
          </a:ln>
        </p:spPr>
        <p:txBody>
          <a:bodyPr anchorCtr="0" anchor="t" bIns="45700" lIns="91425" spcFirstLastPara="1" rIns="91425" wrap="square" tIns="45700">
            <a:spAutoFit/>
          </a:bodyPr>
          <a:lstStyle/>
          <a:p>
            <a:pPr indent="-228600" lvl="0" marL="228600" marR="0" rtl="0" algn="l">
              <a:lnSpc>
                <a:spcPct val="150000"/>
              </a:lnSpc>
              <a:spcBef>
                <a:spcPts val="0"/>
              </a:spcBef>
              <a:spcAft>
                <a:spcPts val="0"/>
              </a:spcAft>
              <a:buClr>
                <a:schemeClr val="dk1"/>
              </a:buClr>
              <a:buSzPts val="1600"/>
              <a:buFont typeface="Calibri"/>
              <a:buAutoNum type="arabicPeriod"/>
            </a:pPr>
            <a:r>
              <a:rPr b="1" lang="en-US" sz="1600">
                <a:solidFill>
                  <a:schemeClr val="dk1"/>
                </a:solidFill>
                <a:latin typeface="Arial"/>
                <a:ea typeface="Arial"/>
                <a:cs typeface="Arial"/>
                <a:sym typeface="Arial"/>
              </a:rPr>
              <a:t>전이학습</a:t>
            </a:r>
            <a:endParaRPr b="1" sz="1600">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전체 전이</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Conv2D만 전이</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Conv2D 중 conv5는 비전이</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Conv2D 중 conv5와 conv4는 비전이</a:t>
            </a:r>
            <a:endParaRPr b="0" i="0" sz="1200" u="none" cap="none" strike="noStrike">
              <a:solidFill>
                <a:schemeClr val="dk1"/>
              </a:solidFill>
              <a:latin typeface="Arial"/>
              <a:ea typeface="Arial"/>
              <a:cs typeface="Arial"/>
              <a:sym typeface="Arial"/>
            </a:endParaRPr>
          </a:p>
        </p:txBody>
      </p:sp>
      <p:sp>
        <p:nvSpPr>
          <p:cNvPr id="416" name="Google Shape;416;p17"/>
          <p:cNvSpPr txBox="1"/>
          <p:nvPr/>
        </p:nvSpPr>
        <p:spPr>
          <a:xfrm>
            <a:off x="704850" y="3556577"/>
            <a:ext cx="51435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2</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다양한 Optimizer를 사용</a:t>
            </a:r>
            <a:endParaRPr b="1" sz="1600">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AdamW</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Nadam</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Adam</a:t>
            </a:r>
            <a:endParaRPr/>
          </a:p>
        </p:txBody>
      </p:sp>
      <p:sp>
        <p:nvSpPr>
          <p:cNvPr id="417" name="Google Shape;417;p17"/>
          <p:cNvSpPr txBox="1"/>
          <p:nvPr/>
        </p:nvSpPr>
        <p:spPr>
          <a:xfrm>
            <a:off x="682625" y="4603533"/>
            <a:ext cx="518795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3.  </a:t>
            </a:r>
            <a:r>
              <a:rPr b="1" lang="en-US" sz="1600">
                <a:solidFill>
                  <a:schemeClr val="dk1"/>
                </a:solidFill>
                <a:latin typeface="Arial"/>
                <a:ea typeface="Arial"/>
                <a:cs typeface="Arial"/>
                <a:sym typeface="Arial"/>
              </a:rPr>
              <a:t>다양한 Pooling을 시도</a:t>
            </a:r>
            <a:endParaRPr b="1" sz="1600">
              <a:solidFill>
                <a:schemeClr val="dk1"/>
              </a:solidFill>
              <a:latin typeface="Arial"/>
              <a:ea typeface="Arial"/>
              <a:cs typeface="Arial"/>
              <a:sym typeface="Arial"/>
            </a:endParaRPr>
          </a:p>
          <a:p>
            <a:pPr indent="-228600" lvl="1" marL="685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No Pooling - Flatten</a:t>
            </a:r>
            <a:endParaRPr/>
          </a:p>
          <a:p>
            <a:pPr indent="-228600" lvl="1" marL="685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GlobalMaxPooling</a:t>
            </a:r>
            <a:endParaRPr b="0" i="0" sz="1200" u="none" cap="none" strike="noStrike">
              <a:solidFill>
                <a:schemeClr val="dk1"/>
              </a:solidFill>
              <a:latin typeface="Arial"/>
              <a:ea typeface="Arial"/>
              <a:cs typeface="Arial"/>
              <a:sym typeface="Arial"/>
            </a:endParaRPr>
          </a:p>
          <a:p>
            <a:pPr indent="-228600" lvl="1" marL="685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GlobalAvgPooling</a:t>
            </a:r>
            <a:endParaRPr b="0" i="0" sz="1200" u="none" cap="none" strike="noStrike">
              <a:solidFill>
                <a:schemeClr val="dk1"/>
              </a:solidFill>
              <a:latin typeface="Arial"/>
              <a:ea typeface="Arial"/>
              <a:cs typeface="Arial"/>
              <a:sym typeface="Arial"/>
            </a:endParaRPr>
          </a:p>
        </p:txBody>
      </p:sp>
      <p:sp>
        <p:nvSpPr>
          <p:cNvPr id="418" name="Google Shape;418;p17"/>
          <p:cNvSpPr txBox="1"/>
          <p:nvPr/>
        </p:nvSpPr>
        <p:spPr>
          <a:xfrm>
            <a:off x="704850" y="5527378"/>
            <a:ext cx="545465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4.  </a:t>
            </a:r>
            <a:r>
              <a:rPr b="1" lang="en-US" sz="1600">
                <a:solidFill>
                  <a:schemeClr val="dk1"/>
                </a:solidFill>
                <a:latin typeface="Arial"/>
                <a:ea typeface="Arial"/>
                <a:cs typeface="Arial"/>
                <a:sym typeface="Arial"/>
              </a:rPr>
              <a:t>분류하는 Dense layer의 unit 수를 조절</a:t>
            </a:r>
            <a:endParaRPr b="1" sz="1600">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1024</a:t>
            </a:r>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2048</a:t>
            </a:r>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4096</a:t>
            </a:r>
            <a:endParaRPr b="0" i="0" sz="1200" u="none" cap="none" strike="noStrike">
              <a:solidFill>
                <a:schemeClr val="dk1"/>
              </a:solidFill>
              <a:latin typeface="Arial"/>
              <a:ea typeface="Arial"/>
              <a:cs typeface="Arial"/>
              <a:sym typeface="Arial"/>
            </a:endParaRPr>
          </a:p>
        </p:txBody>
      </p:sp>
      <p:pic>
        <p:nvPicPr>
          <p:cNvPr id="419" name="Google Shape;419;p17"/>
          <p:cNvPicPr preferRelativeResize="0"/>
          <p:nvPr/>
        </p:nvPicPr>
        <p:blipFill rotWithShape="1">
          <a:blip r:embed="rId6">
            <a:alphaModFix/>
          </a:blip>
          <a:srcRect b="0" l="0" r="0" t="0"/>
          <a:stretch/>
        </p:blipFill>
        <p:spPr>
          <a:xfrm>
            <a:off x="6096000" y="1613923"/>
            <a:ext cx="4946650" cy="21891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424" name="Shape 424"/>
        <p:cNvGrpSpPr/>
        <p:nvPr/>
      </p:nvGrpSpPr>
      <p:grpSpPr>
        <a:xfrm>
          <a:off x="0" y="0"/>
          <a:ext cx="0" cy="0"/>
          <a:chOff x="0" y="0"/>
          <a:chExt cx="0" cy="0"/>
        </a:xfrm>
      </p:grpSpPr>
      <p:cxnSp>
        <p:nvCxnSpPr>
          <p:cNvPr id="425" name="Google Shape;425;p18"/>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426" name="Google Shape;426;p18"/>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427" name="Google Shape;427;p18"/>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428" name="Google Shape;428;p18"/>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429" name="Google Shape;429;p18"/>
          <p:cNvSpPr txBox="1"/>
          <p:nvPr/>
        </p:nvSpPr>
        <p:spPr>
          <a:xfrm>
            <a:off x="353418" y="1067104"/>
            <a:ext cx="10935846" cy="5155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Arial"/>
                <a:ea typeface="Arial"/>
                <a:cs typeface="Arial"/>
                <a:sym typeface="Arial"/>
              </a:rPr>
              <a:t>1) 모델 성능 평가 및 선택 – Resnet50</a:t>
            </a:r>
            <a:endParaRPr/>
          </a:p>
        </p:txBody>
      </p:sp>
      <p:sp>
        <p:nvSpPr>
          <p:cNvPr id="430" name="Google Shape;430;p18"/>
          <p:cNvSpPr txBox="1"/>
          <p:nvPr/>
        </p:nvSpPr>
        <p:spPr>
          <a:xfrm>
            <a:off x="660118" y="1820181"/>
            <a:ext cx="61890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3. Resnet50의 성능 극대화</a:t>
            </a:r>
            <a:endParaRPr sz="2000">
              <a:solidFill>
                <a:schemeClr val="dk1"/>
              </a:solidFill>
              <a:latin typeface="Arial"/>
              <a:ea typeface="Arial"/>
              <a:cs typeface="Arial"/>
              <a:sym typeface="Arial"/>
            </a:endParaRPr>
          </a:p>
        </p:txBody>
      </p:sp>
      <p:grpSp>
        <p:nvGrpSpPr>
          <p:cNvPr id="431" name="Google Shape;431;p18"/>
          <p:cNvGrpSpPr/>
          <p:nvPr/>
        </p:nvGrpSpPr>
        <p:grpSpPr>
          <a:xfrm>
            <a:off x="5025322" y="1705342"/>
            <a:ext cx="6623779" cy="3792205"/>
            <a:chOff x="4358551" y="2029903"/>
            <a:chExt cx="7640116" cy="3792205"/>
          </a:xfrm>
        </p:grpSpPr>
        <p:pic>
          <p:nvPicPr>
            <p:cNvPr id="432" name="Google Shape;432;p18"/>
            <p:cNvPicPr preferRelativeResize="0"/>
            <p:nvPr/>
          </p:nvPicPr>
          <p:blipFill rotWithShape="1">
            <a:blip r:embed="rId4">
              <a:alphaModFix/>
            </a:blip>
            <a:srcRect b="0" l="0" r="0" t="0"/>
            <a:stretch/>
          </p:blipFill>
          <p:spPr>
            <a:xfrm>
              <a:off x="6084276" y="2029903"/>
              <a:ext cx="5163271" cy="676369"/>
            </a:xfrm>
            <a:prstGeom prst="rect">
              <a:avLst/>
            </a:prstGeom>
            <a:noFill/>
            <a:ln>
              <a:noFill/>
            </a:ln>
          </p:spPr>
        </p:pic>
        <p:pic>
          <p:nvPicPr>
            <p:cNvPr id="433" name="Google Shape;433;p18"/>
            <p:cNvPicPr preferRelativeResize="0"/>
            <p:nvPr/>
          </p:nvPicPr>
          <p:blipFill rotWithShape="1">
            <a:blip r:embed="rId5">
              <a:alphaModFix/>
            </a:blip>
            <a:srcRect b="0" l="0" r="0" t="0"/>
            <a:stretch/>
          </p:blipFill>
          <p:spPr>
            <a:xfrm>
              <a:off x="4415709" y="3097215"/>
              <a:ext cx="7582958" cy="1105054"/>
            </a:xfrm>
            <a:prstGeom prst="rect">
              <a:avLst/>
            </a:prstGeom>
            <a:noFill/>
            <a:ln>
              <a:noFill/>
            </a:ln>
          </p:spPr>
        </p:pic>
        <p:pic>
          <p:nvPicPr>
            <p:cNvPr id="434" name="Google Shape;434;p18"/>
            <p:cNvPicPr preferRelativeResize="0"/>
            <p:nvPr/>
          </p:nvPicPr>
          <p:blipFill rotWithShape="1">
            <a:blip r:embed="rId6">
              <a:alphaModFix/>
            </a:blip>
            <a:srcRect b="0" l="0" r="0" t="0"/>
            <a:stretch/>
          </p:blipFill>
          <p:spPr>
            <a:xfrm>
              <a:off x="4358551" y="4593212"/>
              <a:ext cx="7640116" cy="1228896"/>
            </a:xfrm>
            <a:prstGeom prst="rect">
              <a:avLst/>
            </a:prstGeom>
            <a:noFill/>
            <a:ln>
              <a:noFill/>
            </a:ln>
          </p:spPr>
        </p:pic>
      </p:grpSp>
      <p:sp>
        <p:nvSpPr>
          <p:cNvPr id="435" name="Google Shape;435;p18"/>
          <p:cNvSpPr txBox="1"/>
          <p:nvPr/>
        </p:nvSpPr>
        <p:spPr>
          <a:xfrm>
            <a:off x="704850" y="2324955"/>
            <a:ext cx="5143500" cy="1200329"/>
          </a:xfrm>
          <a:prstGeom prst="rect">
            <a:avLst/>
          </a:prstGeom>
          <a:noFill/>
          <a:ln>
            <a:noFill/>
          </a:ln>
        </p:spPr>
        <p:txBody>
          <a:bodyPr anchorCtr="0" anchor="t" bIns="45700" lIns="91425" spcFirstLastPara="1" rIns="91425" wrap="square" tIns="45700">
            <a:spAutoFit/>
          </a:bodyPr>
          <a:lstStyle/>
          <a:p>
            <a:pPr indent="-228600" lvl="0" marL="228600" marR="0" rtl="0" algn="l">
              <a:lnSpc>
                <a:spcPct val="150000"/>
              </a:lnSpc>
              <a:spcBef>
                <a:spcPts val="0"/>
              </a:spcBef>
              <a:spcAft>
                <a:spcPts val="0"/>
              </a:spcAft>
              <a:buClr>
                <a:schemeClr val="dk1"/>
              </a:buClr>
              <a:buSzPts val="1600"/>
              <a:buFont typeface="Calibri"/>
              <a:buAutoNum type="arabicPeriod"/>
            </a:pPr>
            <a:r>
              <a:rPr b="1" lang="en-US" sz="1600">
                <a:solidFill>
                  <a:schemeClr val="dk1"/>
                </a:solidFill>
                <a:latin typeface="Arial"/>
                <a:ea typeface="Arial"/>
                <a:cs typeface="Arial"/>
                <a:sym typeface="Arial"/>
              </a:rPr>
              <a:t>전이학습</a:t>
            </a:r>
            <a:endParaRPr b="1" sz="1600">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전체 전이</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Conv2D만 전이</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Conv2D 중 conv5는 비전이</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Conv2D 중 conv5와 conv4는 비전이</a:t>
            </a:r>
            <a:endParaRPr b="0" i="0" sz="1200" u="none" cap="none" strike="noStrike">
              <a:solidFill>
                <a:schemeClr val="dk1"/>
              </a:solidFill>
              <a:latin typeface="Arial"/>
              <a:ea typeface="Arial"/>
              <a:cs typeface="Arial"/>
              <a:sym typeface="Arial"/>
            </a:endParaRPr>
          </a:p>
        </p:txBody>
      </p:sp>
      <p:sp>
        <p:nvSpPr>
          <p:cNvPr id="436" name="Google Shape;436;p18"/>
          <p:cNvSpPr txBox="1"/>
          <p:nvPr/>
        </p:nvSpPr>
        <p:spPr>
          <a:xfrm>
            <a:off x="704850" y="3556577"/>
            <a:ext cx="51435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2</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다양한 Optimizer를 사용</a:t>
            </a:r>
            <a:endParaRPr b="1" sz="1600">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AdamW</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Nadam</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Adam</a:t>
            </a:r>
            <a:endParaRPr/>
          </a:p>
        </p:txBody>
      </p:sp>
      <p:sp>
        <p:nvSpPr>
          <p:cNvPr id="437" name="Google Shape;437;p18"/>
          <p:cNvSpPr txBox="1"/>
          <p:nvPr/>
        </p:nvSpPr>
        <p:spPr>
          <a:xfrm>
            <a:off x="704850" y="4603533"/>
            <a:ext cx="518795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3.  </a:t>
            </a:r>
            <a:r>
              <a:rPr b="1" lang="en-US" sz="1600">
                <a:solidFill>
                  <a:schemeClr val="dk1"/>
                </a:solidFill>
                <a:latin typeface="Arial"/>
                <a:ea typeface="Arial"/>
                <a:cs typeface="Arial"/>
                <a:sym typeface="Arial"/>
              </a:rPr>
              <a:t>다양한 Pooling을 시도</a:t>
            </a:r>
            <a:endParaRPr b="1" sz="1600">
              <a:solidFill>
                <a:schemeClr val="dk1"/>
              </a:solidFill>
              <a:latin typeface="Arial"/>
              <a:ea typeface="Arial"/>
              <a:cs typeface="Arial"/>
              <a:sym typeface="Arial"/>
            </a:endParaRPr>
          </a:p>
          <a:p>
            <a:pPr indent="-228600" lvl="1" marL="685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No Pooling - Flatten</a:t>
            </a:r>
            <a:endParaRPr/>
          </a:p>
          <a:p>
            <a:pPr indent="-228600" lvl="1" marL="685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GlobalMaxPooling</a:t>
            </a:r>
            <a:endParaRPr b="0" i="0" sz="1200" u="none" cap="none" strike="noStrike">
              <a:solidFill>
                <a:schemeClr val="dk1"/>
              </a:solidFill>
              <a:latin typeface="Arial"/>
              <a:ea typeface="Arial"/>
              <a:cs typeface="Arial"/>
              <a:sym typeface="Arial"/>
            </a:endParaRPr>
          </a:p>
          <a:p>
            <a:pPr indent="-228600" lvl="1" marL="685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GlobalAvgPooling</a:t>
            </a:r>
            <a:endParaRPr b="0" i="0" sz="1200" u="none" cap="none" strike="noStrike">
              <a:solidFill>
                <a:schemeClr val="dk1"/>
              </a:solidFill>
              <a:latin typeface="Arial"/>
              <a:ea typeface="Arial"/>
              <a:cs typeface="Arial"/>
              <a:sym typeface="Arial"/>
            </a:endParaRPr>
          </a:p>
        </p:txBody>
      </p:sp>
      <p:sp>
        <p:nvSpPr>
          <p:cNvPr id="438" name="Google Shape;438;p18"/>
          <p:cNvSpPr txBox="1"/>
          <p:nvPr/>
        </p:nvSpPr>
        <p:spPr>
          <a:xfrm>
            <a:off x="704850" y="5527378"/>
            <a:ext cx="545465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4.  </a:t>
            </a:r>
            <a:r>
              <a:rPr b="1" lang="en-US" sz="1600">
                <a:solidFill>
                  <a:schemeClr val="dk1"/>
                </a:solidFill>
                <a:latin typeface="Arial"/>
                <a:ea typeface="Arial"/>
                <a:cs typeface="Arial"/>
                <a:sym typeface="Arial"/>
              </a:rPr>
              <a:t>분류하는 Dense layer의 unit 수를 조절</a:t>
            </a:r>
            <a:endParaRPr b="1" sz="1600">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1024</a:t>
            </a:r>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2048</a:t>
            </a:r>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4096</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443" name="Shape 443"/>
        <p:cNvGrpSpPr/>
        <p:nvPr/>
      </p:nvGrpSpPr>
      <p:grpSpPr>
        <a:xfrm>
          <a:off x="0" y="0"/>
          <a:ext cx="0" cy="0"/>
          <a:chOff x="0" y="0"/>
          <a:chExt cx="0" cy="0"/>
        </a:xfrm>
      </p:grpSpPr>
      <p:cxnSp>
        <p:nvCxnSpPr>
          <p:cNvPr id="444" name="Google Shape;444;p19"/>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445" name="Google Shape;445;p19"/>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446" name="Google Shape;446;p19"/>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447" name="Google Shape;447;p19"/>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448" name="Google Shape;448;p19"/>
          <p:cNvSpPr txBox="1"/>
          <p:nvPr/>
        </p:nvSpPr>
        <p:spPr>
          <a:xfrm>
            <a:off x="353418" y="1067104"/>
            <a:ext cx="10935846" cy="5155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Arial"/>
                <a:ea typeface="Arial"/>
                <a:cs typeface="Arial"/>
                <a:sym typeface="Arial"/>
              </a:rPr>
              <a:t>1) 모델 성능 평가 및 선택 – Resnet50</a:t>
            </a:r>
            <a:endParaRPr/>
          </a:p>
        </p:txBody>
      </p:sp>
      <p:sp>
        <p:nvSpPr>
          <p:cNvPr id="449" name="Google Shape;449;p19"/>
          <p:cNvSpPr txBox="1"/>
          <p:nvPr/>
        </p:nvSpPr>
        <p:spPr>
          <a:xfrm>
            <a:off x="660118" y="1820181"/>
            <a:ext cx="61890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3. Resnet50의 성능 극대화</a:t>
            </a:r>
            <a:endParaRPr sz="2000">
              <a:solidFill>
                <a:schemeClr val="dk1"/>
              </a:solidFill>
              <a:latin typeface="Arial"/>
              <a:ea typeface="Arial"/>
              <a:cs typeface="Arial"/>
              <a:sym typeface="Arial"/>
            </a:endParaRPr>
          </a:p>
        </p:txBody>
      </p:sp>
      <p:grpSp>
        <p:nvGrpSpPr>
          <p:cNvPr id="450" name="Google Shape;450;p19"/>
          <p:cNvGrpSpPr/>
          <p:nvPr/>
        </p:nvGrpSpPr>
        <p:grpSpPr>
          <a:xfrm>
            <a:off x="5575418" y="1820181"/>
            <a:ext cx="5863371" cy="3346905"/>
            <a:chOff x="5575418" y="1820181"/>
            <a:chExt cx="5863371" cy="3346905"/>
          </a:xfrm>
        </p:grpSpPr>
        <p:pic>
          <p:nvPicPr>
            <p:cNvPr id="451" name="Google Shape;451;p19"/>
            <p:cNvPicPr preferRelativeResize="0"/>
            <p:nvPr/>
          </p:nvPicPr>
          <p:blipFill rotWithShape="1">
            <a:blip r:embed="rId4">
              <a:alphaModFix/>
            </a:blip>
            <a:srcRect b="0" l="0" r="0" t="0"/>
            <a:stretch/>
          </p:blipFill>
          <p:spPr>
            <a:xfrm>
              <a:off x="6608257" y="1820181"/>
              <a:ext cx="3938567" cy="475779"/>
            </a:xfrm>
            <a:prstGeom prst="rect">
              <a:avLst/>
            </a:prstGeom>
            <a:noFill/>
            <a:ln>
              <a:noFill/>
            </a:ln>
          </p:spPr>
        </p:pic>
        <p:pic>
          <p:nvPicPr>
            <p:cNvPr id="452" name="Google Shape;452;p19"/>
            <p:cNvPicPr preferRelativeResize="0"/>
            <p:nvPr/>
          </p:nvPicPr>
          <p:blipFill rotWithShape="1">
            <a:blip r:embed="rId5">
              <a:alphaModFix/>
            </a:blip>
            <a:srcRect b="0" l="0" r="0" t="0"/>
            <a:stretch/>
          </p:blipFill>
          <p:spPr>
            <a:xfrm>
              <a:off x="5575418" y="2299149"/>
              <a:ext cx="5863371" cy="1619316"/>
            </a:xfrm>
            <a:prstGeom prst="rect">
              <a:avLst/>
            </a:prstGeom>
            <a:noFill/>
            <a:ln>
              <a:noFill/>
            </a:ln>
          </p:spPr>
        </p:pic>
        <p:pic>
          <p:nvPicPr>
            <p:cNvPr id="453" name="Google Shape;453;p19"/>
            <p:cNvPicPr preferRelativeResize="0"/>
            <p:nvPr/>
          </p:nvPicPr>
          <p:blipFill rotWithShape="1">
            <a:blip r:embed="rId6">
              <a:alphaModFix/>
            </a:blip>
            <a:srcRect b="0" l="0" r="0" t="0"/>
            <a:stretch/>
          </p:blipFill>
          <p:spPr>
            <a:xfrm>
              <a:off x="6577674" y="4159625"/>
              <a:ext cx="3833431" cy="559248"/>
            </a:xfrm>
            <a:prstGeom prst="rect">
              <a:avLst/>
            </a:prstGeom>
            <a:noFill/>
            <a:ln>
              <a:noFill/>
            </a:ln>
          </p:spPr>
        </p:pic>
        <p:pic>
          <p:nvPicPr>
            <p:cNvPr id="454" name="Google Shape;454;p19"/>
            <p:cNvPicPr preferRelativeResize="0"/>
            <p:nvPr/>
          </p:nvPicPr>
          <p:blipFill rotWithShape="1">
            <a:blip r:embed="rId7">
              <a:alphaModFix/>
            </a:blip>
            <a:srcRect b="0" l="0" r="0" t="0"/>
            <a:stretch/>
          </p:blipFill>
          <p:spPr>
            <a:xfrm>
              <a:off x="5840293" y="4724696"/>
              <a:ext cx="5353864" cy="442390"/>
            </a:xfrm>
            <a:prstGeom prst="rect">
              <a:avLst/>
            </a:prstGeom>
            <a:noFill/>
            <a:ln>
              <a:noFill/>
            </a:ln>
          </p:spPr>
        </p:pic>
      </p:grpSp>
      <p:sp>
        <p:nvSpPr>
          <p:cNvPr id="455" name="Google Shape;455;p19"/>
          <p:cNvSpPr txBox="1"/>
          <p:nvPr/>
        </p:nvSpPr>
        <p:spPr>
          <a:xfrm>
            <a:off x="704850" y="2324955"/>
            <a:ext cx="5143500" cy="1200329"/>
          </a:xfrm>
          <a:prstGeom prst="rect">
            <a:avLst/>
          </a:prstGeom>
          <a:noFill/>
          <a:ln>
            <a:noFill/>
          </a:ln>
        </p:spPr>
        <p:txBody>
          <a:bodyPr anchorCtr="0" anchor="t" bIns="45700" lIns="91425" spcFirstLastPara="1" rIns="91425" wrap="square" tIns="45700">
            <a:spAutoFit/>
          </a:bodyPr>
          <a:lstStyle/>
          <a:p>
            <a:pPr indent="-228600" lvl="0" marL="228600" marR="0" rtl="0" algn="l">
              <a:lnSpc>
                <a:spcPct val="150000"/>
              </a:lnSpc>
              <a:spcBef>
                <a:spcPts val="0"/>
              </a:spcBef>
              <a:spcAft>
                <a:spcPts val="0"/>
              </a:spcAft>
              <a:buClr>
                <a:schemeClr val="dk1"/>
              </a:buClr>
              <a:buSzPts val="1600"/>
              <a:buFont typeface="Calibri"/>
              <a:buAutoNum type="arabicPeriod"/>
            </a:pPr>
            <a:r>
              <a:rPr b="1" lang="en-US" sz="1600">
                <a:solidFill>
                  <a:schemeClr val="dk1"/>
                </a:solidFill>
                <a:latin typeface="Arial"/>
                <a:ea typeface="Arial"/>
                <a:cs typeface="Arial"/>
                <a:sym typeface="Arial"/>
              </a:rPr>
              <a:t>전이학습</a:t>
            </a:r>
            <a:endParaRPr b="1" sz="1600">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전체 전이</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Conv2D만 전이</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Conv2D 중 conv5는 비전이</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Conv2D 중 conv5와 conv4는 비전이</a:t>
            </a:r>
            <a:endParaRPr b="0" i="0" sz="1200" u="none" cap="none" strike="noStrike">
              <a:solidFill>
                <a:schemeClr val="dk1"/>
              </a:solidFill>
              <a:latin typeface="Arial"/>
              <a:ea typeface="Arial"/>
              <a:cs typeface="Arial"/>
              <a:sym typeface="Arial"/>
            </a:endParaRPr>
          </a:p>
        </p:txBody>
      </p:sp>
      <p:sp>
        <p:nvSpPr>
          <p:cNvPr id="456" name="Google Shape;456;p19"/>
          <p:cNvSpPr txBox="1"/>
          <p:nvPr/>
        </p:nvSpPr>
        <p:spPr>
          <a:xfrm>
            <a:off x="704850" y="3556577"/>
            <a:ext cx="51435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2</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다양한 Optimizer를 사용</a:t>
            </a:r>
            <a:endParaRPr b="1" sz="1600">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AdamW</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Nadam</a:t>
            </a:r>
            <a:endParaRPr b="0" i="0" sz="12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Adam</a:t>
            </a:r>
            <a:endParaRPr/>
          </a:p>
        </p:txBody>
      </p:sp>
      <p:sp>
        <p:nvSpPr>
          <p:cNvPr id="457" name="Google Shape;457;p19"/>
          <p:cNvSpPr txBox="1"/>
          <p:nvPr/>
        </p:nvSpPr>
        <p:spPr>
          <a:xfrm>
            <a:off x="704850" y="4603533"/>
            <a:ext cx="5187950"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3.  </a:t>
            </a:r>
            <a:r>
              <a:rPr b="1" lang="en-US" sz="1600">
                <a:solidFill>
                  <a:schemeClr val="dk1"/>
                </a:solidFill>
                <a:latin typeface="Arial"/>
                <a:ea typeface="Arial"/>
                <a:cs typeface="Arial"/>
                <a:sym typeface="Arial"/>
              </a:rPr>
              <a:t>다양한 Pooling을 시도</a:t>
            </a:r>
            <a:endParaRPr b="1" sz="1600">
              <a:solidFill>
                <a:schemeClr val="dk1"/>
              </a:solidFill>
              <a:latin typeface="Arial"/>
              <a:ea typeface="Arial"/>
              <a:cs typeface="Arial"/>
              <a:sym typeface="Arial"/>
            </a:endParaRPr>
          </a:p>
          <a:p>
            <a:pPr indent="-228600" lvl="1" marL="685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No Pooling - Flatten</a:t>
            </a:r>
            <a:endParaRPr/>
          </a:p>
          <a:p>
            <a:pPr indent="-228600" lvl="1" marL="685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GlobalMaxPooling</a:t>
            </a:r>
            <a:endParaRPr b="0" i="0" sz="1200" u="none" cap="none" strike="noStrike">
              <a:solidFill>
                <a:schemeClr val="dk1"/>
              </a:solidFill>
              <a:latin typeface="Arial"/>
              <a:ea typeface="Arial"/>
              <a:cs typeface="Arial"/>
              <a:sym typeface="Arial"/>
            </a:endParaRPr>
          </a:p>
          <a:p>
            <a:pPr indent="-228600" lvl="1" marL="685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GlobalAvgPooling</a:t>
            </a:r>
            <a:endParaRPr b="0" i="0" sz="1200" u="none" cap="none" strike="noStrike">
              <a:solidFill>
                <a:schemeClr val="dk1"/>
              </a:solidFill>
              <a:latin typeface="Arial"/>
              <a:ea typeface="Arial"/>
              <a:cs typeface="Arial"/>
              <a:sym typeface="Arial"/>
            </a:endParaRPr>
          </a:p>
        </p:txBody>
      </p:sp>
      <p:sp>
        <p:nvSpPr>
          <p:cNvPr id="458" name="Google Shape;458;p19"/>
          <p:cNvSpPr txBox="1"/>
          <p:nvPr/>
        </p:nvSpPr>
        <p:spPr>
          <a:xfrm>
            <a:off x="704850" y="5527378"/>
            <a:ext cx="545465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4.  </a:t>
            </a:r>
            <a:r>
              <a:rPr b="1" lang="en-US" sz="1600">
                <a:solidFill>
                  <a:schemeClr val="dk1"/>
                </a:solidFill>
                <a:latin typeface="Arial"/>
                <a:ea typeface="Arial"/>
                <a:cs typeface="Arial"/>
                <a:sym typeface="Arial"/>
              </a:rPr>
              <a:t>분류하는 Dense layer의 unit 수를 조절</a:t>
            </a:r>
            <a:endParaRPr b="1" sz="1600">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1024</a:t>
            </a:r>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2048</a:t>
            </a:r>
            <a:endParaRPr/>
          </a:p>
          <a:p>
            <a:pPr indent="-171450" lvl="1" marL="62865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4096</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8CD9F">
            <a:alpha val="73725"/>
          </a:srgbClr>
        </a:solidFill>
      </p:bgPr>
    </p:bg>
    <p:spTree>
      <p:nvGrpSpPr>
        <p:cNvPr id="99" name="Shape 99"/>
        <p:cNvGrpSpPr/>
        <p:nvPr/>
      </p:nvGrpSpPr>
      <p:grpSpPr>
        <a:xfrm>
          <a:off x="0" y="0"/>
          <a:ext cx="0" cy="0"/>
          <a:chOff x="0" y="0"/>
          <a:chExt cx="0" cy="0"/>
        </a:xfrm>
      </p:grpSpPr>
      <p:pic>
        <p:nvPicPr>
          <p:cNvPr id="100" name="Google Shape;100;p2"/>
          <p:cNvPicPr preferRelativeResize="0"/>
          <p:nvPr/>
        </p:nvPicPr>
        <p:blipFill rotWithShape="1">
          <a:blip r:embed="rId3">
            <a:alphaModFix/>
          </a:blip>
          <a:srcRect b="0" l="0" r="0" t="0"/>
          <a:stretch/>
        </p:blipFill>
        <p:spPr>
          <a:xfrm>
            <a:off x="2465480" y="354576"/>
            <a:ext cx="1335012" cy="1335012"/>
          </a:xfrm>
          <a:prstGeom prst="rect">
            <a:avLst/>
          </a:prstGeom>
          <a:noFill/>
          <a:ln>
            <a:noFill/>
          </a:ln>
        </p:spPr>
      </p:pic>
      <p:sp>
        <p:nvSpPr>
          <p:cNvPr id="101" name="Google Shape;101;p2"/>
          <p:cNvSpPr txBox="1"/>
          <p:nvPr/>
        </p:nvSpPr>
        <p:spPr>
          <a:xfrm>
            <a:off x="4101168" y="1359199"/>
            <a:ext cx="124813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2F4C5"/>
                </a:solidFill>
                <a:latin typeface="Arial"/>
                <a:ea typeface="Arial"/>
                <a:cs typeface="Arial"/>
                <a:sym typeface="Arial"/>
              </a:rPr>
              <a:t>01</a:t>
            </a:r>
            <a:endParaRPr sz="2800">
              <a:solidFill>
                <a:srgbClr val="E2F4C5"/>
              </a:solidFill>
              <a:latin typeface="Arial"/>
              <a:ea typeface="Arial"/>
              <a:cs typeface="Arial"/>
              <a:sym typeface="Arial"/>
            </a:endParaRPr>
          </a:p>
        </p:txBody>
      </p:sp>
      <p:sp>
        <p:nvSpPr>
          <p:cNvPr id="102" name="Google Shape;102;p2"/>
          <p:cNvSpPr txBox="1"/>
          <p:nvPr/>
        </p:nvSpPr>
        <p:spPr>
          <a:xfrm>
            <a:off x="4714320" y="1441304"/>
            <a:ext cx="25934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Walness 기획 의도</a:t>
            </a:r>
            <a:endParaRPr/>
          </a:p>
        </p:txBody>
      </p:sp>
      <p:sp>
        <p:nvSpPr>
          <p:cNvPr id="103" name="Google Shape;103;p2"/>
          <p:cNvSpPr txBox="1"/>
          <p:nvPr/>
        </p:nvSpPr>
        <p:spPr>
          <a:xfrm>
            <a:off x="4098347" y="1888912"/>
            <a:ext cx="124813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2F4C5"/>
                </a:solidFill>
                <a:latin typeface="Arial"/>
                <a:ea typeface="Arial"/>
                <a:cs typeface="Arial"/>
                <a:sym typeface="Arial"/>
              </a:rPr>
              <a:t>02</a:t>
            </a:r>
            <a:endParaRPr sz="2800">
              <a:solidFill>
                <a:srgbClr val="E2F4C5"/>
              </a:solidFill>
              <a:latin typeface="Arial"/>
              <a:ea typeface="Arial"/>
              <a:cs typeface="Arial"/>
              <a:sym typeface="Arial"/>
            </a:endParaRPr>
          </a:p>
        </p:txBody>
      </p:sp>
      <p:sp>
        <p:nvSpPr>
          <p:cNvPr id="104" name="Google Shape;104;p2"/>
          <p:cNvSpPr txBox="1"/>
          <p:nvPr/>
        </p:nvSpPr>
        <p:spPr>
          <a:xfrm>
            <a:off x="4711499" y="1972182"/>
            <a:ext cx="23466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시스템 아키텍쳐</a:t>
            </a:r>
            <a:endParaRPr b="1" sz="1800">
              <a:solidFill>
                <a:srgbClr val="3F3F3F"/>
              </a:solidFill>
              <a:latin typeface="Arial"/>
              <a:ea typeface="Arial"/>
              <a:cs typeface="Arial"/>
              <a:sym typeface="Arial"/>
            </a:endParaRPr>
          </a:p>
        </p:txBody>
      </p:sp>
      <p:sp>
        <p:nvSpPr>
          <p:cNvPr id="105" name="Google Shape;105;p2"/>
          <p:cNvSpPr txBox="1"/>
          <p:nvPr/>
        </p:nvSpPr>
        <p:spPr>
          <a:xfrm>
            <a:off x="4098347" y="2448721"/>
            <a:ext cx="124813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2F4C5"/>
                </a:solidFill>
                <a:latin typeface="Arial"/>
                <a:ea typeface="Arial"/>
                <a:cs typeface="Arial"/>
                <a:sym typeface="Arial"/>
              </a:rPr>
              <a:t>03</a:t>
            </a:r>
            <a:endParaRPr sz="2800">
              <a:solidFill>
                <a:srgbClr val="E2F4C5"/>
              </a:solidFill>
              <a:latin typeface="Arial"/>
              <a:ea typeface="Arial"/>
              <a:cs typeface="Arial"/>
              <a:sym typeface="Arial"/>
            </a:endParaRPr>
          </a:p>
        </p:txBody>
      </p:sp>
      <p:sp>
        <p:nvSpPr>
          <p:cNvPr id="106" name="Google Shape;106;p2"/>
          <p:cNvSpPr txBox="1"/>
          <p:nvPr/>
        </p:nvSpPr>
        <p:spPr>
          <a:xfrm>
            <a:off x="4711498" y="2530826"/>
            <a:ext cx="10956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데이터   </a:t>
            </a:r>
            <a:endParaRPr/>
          </a:p>
        </p:txBody>
      </p:sp>
      <p:sp>
        <p:nvSpPr>
          <p:cNvPr id="107" name="Google Shape;107;p2"/>
          <p:cNvSpPr txBox="1"/>
          <p:nvPr/>
        </p:nvSpPr>
        <p:spPr>
          <a:xfrm>
            <a:off x="4106971" y="3035252"/>
            <a:ext cx="70747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2F4C5"/>
                </a:solidFill>
                <a:latin typeface="Arial"/>
                <a:ea typeface="Arial"/>
                <a:cs typeface="Arial"/>
                <a:sym typeface="Arial"/>
              </a:rPr>
              <a:t>04</a:t>
            </a:r>
            <a:r>
              <a:rPr lang="en-US" sz="2800">
                <a:solidFill>
                  <a:srgbClr val="3F3F3F"/>
                </a:solidFill>
                <a:latin typeface="Arial"/>
                <a:ea typeface="Arial"/>
                <a:cs typeface="Arial"/>
                <a:sym typeface="Arial"/>
              </a:rPr>
              <a:t>   </a:t>
            </a:r>
            <a:endParaRPr sz="2800">
              <a:solidFill>
                <a:srgbClr val="3F3F3F"/>
              </a:solidFill>
              <a:latin typeface="Arial"/>
              <a:ea typeface="Arial"/>
              <a:cs typeface="Arial"/>
              <a:sym typeface="Arial"/>
            </a:endParaRPr>
          </a:p>
        </p:txBody>
      </p:sp>
      <p:sp>
        <p:nvSpPr>
          <p:cNvPr id="108" name="Google Shape;108;p2"/>
          <p:cNvSpPr txBox="1"/>
          <p:nvPr/>
        </p:nvSpPr>
        <p:spPr>
          <a:xfrm>
            <a:off x="6781176" y="3356673"/>
            <a:ext cx="172589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2F4C5"/>
                </a:solidFill>
                <a:latin typeface="Arial"/>
                <a:ea typeface="Arial"/>
                <a:cs typeface="Arial"/>
                <a:sym typeface="Arial"/>
              </a:rPr>
              <a:t>05</a:t>
            </a:r>
            <a:endParaRPr sz="2800">
              <a:solidFill>
                <a:srgbClr val="E2F4C5"/>
              </a:solidFill>
              <a:latin typeface="Arial"/>
              <a:ea typeface="Arial"/>
              <a:cs typeface="Arial"/>
              <a:sym typeface="Arial"/>
            </a:endParaRPr>
          </a:p>
        </p:txBody>
      </p:sp>
      <p:sp>
        <p:nvSpPr>
          <p:cNvPr id="109" name="Google Shape;109;p2"/>
          <p:cNvSpPr txBox="1"/>
          <p:nvPr/>
        </p:nvSpPr>
        <p:spPr>
          <a:xfrm>
            <a:off x="6763375" y="3895339"/>
            <a:ext cx="172589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2F4C5"/>
                </a:solidFill>
                <a:latin typeface="Arial"/>
                <a:ea typeface="Arial"/>
                <a:cs typeface="Arial"/>
                <a:sym typeface="Arial"/>
              </a:rPr>
              <a:t>06</a:t>
            </a:r>
            <a:endParaRPr sz="2800">
              <a:solidFill>
                <a:srgbClr val="E2F4C5"/>
              </a:solidFill>
              <a:latin typeface="Arial"/>
              <a:ea typeface="Arial"/>
              <a:cs typeface="Arial"/>
              <a:sym typeface="Arial"/>
            </a:endParaRPr>
          </a:p>
        </p:txBody>
      </p:sp>
      <p:sp>
        <p:nvSpPr>
          <p:cNvPr id="110" name="Google Shape;110;p2"/>
          <p:cNvSpPr txBox="1"/>
          <p:nvPr/>
        </p:nvSpPr>
        <p:spPr>
          <a:xfrm>
            <a:off x="4366430" y="3485687"/>
            <a:ext cx="2915572" cy="175663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30000"/>
              </a:lnSpc>
              <a:spcBef>
                <a:spcPts val="0"/>
              </a:spcBef>
              <a:spcAft>
                <a:spcPts val="0"/>
              </a:spcAft>
              <a:buClr>
                <a:srgbClr val="3F3F3F"/>
              </a:buClr>
              <a:buSzPts val="1400"/>
              <a:buFont typeface="Arial"/>
              <a:buAutoNum type="arabicParenR"/>
            </a:pPr>
            <a:r>
              <a:rPr b="1" lang="en-US" sz="1400">
                <a:solidFill>
                  <a:srgbClr val="3F3F3F"/>
                </a:solidFill>
                <a:latin typeface="Arial"/>
                <a:ea typeface="Arial"/>
                <a:cs typeface="Arial"/>
                <a:sym typeface="Arial"/>
              </a:rPr>
              <a:t>모델의 구성</a:t>
            </a:r>
            <a:endParaRPr b="1" sz="1400">
              <a:solidFill>
                <a:srgbClr val="3F3F3F"/>
              </a:solidFill>
              <a:latin typeface="Arial"/>
              <a:ea typeface="Arial"/>
              <a:cs typeface="Arial"/>
              <a:sym typeface="Arial"/>
            </a:endParaRPr>
          </a:p>
          <a:p>
            <a:pPr indent="-342900" lvl="0" marL="342900" marR="0" rtl="0" algn="l">
              <a:lnSpc>
                <a:spcPct val="130000"/>
              </a:lnSpc>
              <a:spcBef>
                <a:spcPts val="0"/>
              </a:spcBef>
              <a:spcAft>
                <a:spcPts val="0"/>
              </a:spcAft>
              <a:buClr>
                <a:srgbClr val="3F3F3F"/>
              </a:buClr>
              <a:buSzPts val="1400"/>
              <a:buFont typeface="Arial"/>
              <a:buAutoNum type="arabicParenR"/>
            </a:pPr>
            <a:r>
              <a:rPr b="1" lang="en-US" sz="1400">
                <a:solidFill>
                  <a:srgbClr val="3F3F3F"/>
                </a:solidFill>
                <a:latin typeface="Arial"/>
                <a:ea typeface="Arial"/>
                <a:cs typeface="Arial"/>
                <a:sym typeface="Arial"/>
              </a:rPr>
              <a:t>학습 방법</a:t>
            </a:r>
            <a:endParaRPr b="1" sz="1400">
              <a:solidFill>
                <a:srgbClr val="3F3F3F"/>
              </a:solidFill>
              <a:latin typeface="Arial"/>
              <a:ea typeface="Arial"/>
              <a:cs typeface="Arial"/>
              <a:sym typeface="Arial"/>
            </a:endParaRPr>
          </a:p>
          <a:p>
            <a:pPr indent="-342900" lvl="0" marL="342900" marR="0" rtl="0" algn="l">
              <a:lnSpc>
                <a:spcPct val="130000"/>
              </a:lnSpc>
              <a:spcBef>
                <a:spcPts val="0"/>
              </a:spcBef>
              <a:spcAft>
                <a:spcPts val="0"/>
              </a:spcAft>
              <a:buClr>
                <a:srgbClr val="3F3F3F"/>
              </a:buClr>
              <a:buSzPts val="1400"/>
              <a:buFont typeface="Arial"/>
              <a:buAutoNum type="arabicParenR"/>
            </a:pPr>
            <a:r>
              <a:rPr b="1" lang="en-US" sz="1400">
                <a:solidFill>
                  <a:srgbClr val="3F3F3F"/>
                </a:solidFill>
                <a:latin typeface="Arial"/>
                <a:ea typeface="Arial"/>
                <a:cs typeface="Arial"/>
                <a:sym typeface="Arial"/>
              </a:rPr>
              <a:t>모델 성능 평가 및 선택</a:t>
            </a:r>
            <a:endParaRPr b="1" sz="1400">
              <a:solidFill>
                <a:srgbClr val="3F3F3F"/>
              </a:solidFill>
              <a:latin typeface="Arial"/>
              <a:ea typeface="Arial"/>
              <a:cs typeface="Arial"/>
              <a:sym typeface="Arial"/>
            </a:endParaRPr>
          </a:p>
          <a:p>
            <a:pPr indent="-342900" lvl="0" marL="342900" marR="0" rtl="0" algn="l">
              <a:lnSpc>
                <a:spcPct val="130000"/>
              </a:lnSpc>
              <a:spcBef>
                <a:spcPts val="0"/>
              </a:spcBef>
              <a:spcAft>
                <a:spcPts val="0"/>
              </a:spcAft>
              <a:buClr>
                <a:srgbClr val="3F3F3F"/>
              </a:buClr>
              <a:buSzPts val="1400"/>
              <a:buFont typeface="Arial"/>
              <a:buAutoNum type="arabicParenR"/>
            </a:pPr>
            <a:r>
              <a:rPr b="1" lang="en-US" sz="1400">
                <a:solidFill>
                  <a:srgbClr val="3F3F3F"/>
                </a:solidFill>
                <a:latin typeface="Arial"/>
                <a:ea typeface="Arial"/>
                <a:cs typeface="Arial"/>
                <a:sym typeface="Arial"/>
              </a:rPr>
              <a:t>하이퍼 파라미터 튜닝</a:t>
            </a:r>
            <a:endParaRPr b="1" sz="1400">
              <a:solidFill>
                <a:srgbClr val="3F3F3F"/>
              </a:solidFill>
              <a:latin typeface="Arial"/>
              <a:ea typeface="Arial"/>
              <a:cs typeface="Arial"/>
              <a:sym typeface="Arial"/>
            </a:endParaRPr>
          </a:p>
          <a:p>
            <a:pPr indent="-342900" lvl="0" marL="342900" marR="0" rtl="0" algn="l">
              <a:lnSpc>
                <a:spcPct val="130000"/>
              </a:lnSpc>
              <a:spcBef>
                <a:spcPts val="0"/>
              </a:spcBef>
              <a:spcAft>
                <a:spcPts val="0"/>
              </a:spcAft>
              <a:buClr>
                <a:srgbClr val="3F3F3F"/>
              </a:buClr>
              <a:buSzPts val="1400"/>
              <a:buFont typeface="Arial"/>
              <a:buAutoNum type="arabicParenR"/>
            </a:pPr>
            <a:r>
              <a:rPr b="1" lang="en-US" sz="1400">
                <a:solidFill>
                  <a:srgbClr val="3F3F3F"/>
                </a:solidFill>
                <a:latin typeface="Arial"/>
                <a:ea typeface="Arial"/>
                <a:cs typeface="Arial"/>
                <a:sym typeface="Arial"/>
              </a:rPr>
              <a:t>최적화 모델로 학습</a:t>
            </a:r>
            <a:endParaRPr b="1" sz="1400">
              <a:solidFill>
                <a:srgbClr val="3F3F3F"/>
              </a:solidFill>
              <a:latin typeface="Arial"/>
              <a:ea typeface="Arial"/>
              <a:cs typeface="Arial"/>
              <a:sym typeface="Arial"/>
            </a:endParaRPr>
          </a:p>
          <a:p>
            <a:pPr indent="-254000" lvl="0" marL="342900" marR="0" rtl="0" algn="l">
              <a:lnSpc>
                <a:spcPct val="130000"/>
              </a:lnSpc>
              <a:spcBef>
                <a:spcPts val="0"/>
              </a:spcBef>
              <a:spcAft>
                <a:spcPts val="0"/>
              </a:spcAft>
              <a:buClr>
                <a:schemeClr val="dk1"/>
              </a:buClr>
              <a:buSzPts val="1400"/>
              <a:buFont typeface="Calibri"/>
              <a:buNone/>
            </a:pPr>
            <a:r>
              <a:t/>
            </a:r>
            <a:endParaRPr b="1" sz="1400">
              <a:solidFill>
                <a:srgbClr val="3F3F3F"/>
              </a:solidFill>
              <a:latin typeface="Arial"/>
              <a:ea typeface="Arial"/>
              <a:cs typeface="Arial"/>
              <a:sym typeface="Arial"/>
            </a:endParaRPr>
          </a:p>
        </p:txBody>
      </p:sp>
      <p:sp>
        <p:nvSpPr>
          <p:cNvPr id="111" name="Google Shape;111;p2"/>
          <p:cNvSpPr txBox="1"/>
          <p:nvPr/>
        </p:nvSpPr>
        <p:spPr>
          <a:xfrm>
            <a:off x="7397148" y="3466885"/>
            <a:ext cx="18641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웹페이지</a:t>
            </a:r>
            <a:endParaRPr/>
          </a:p>
        </p:txBody>
      </p:sp>
      <p:sp>
        <p:nvSpPr>
          <p:cNvPr id="112" name="Google Shape;112;p2"/>
          <p:cNvSpPr txBox="1"/>
          <p:nvPr/>
        </p:nvSpPr>
        <p:spPr>
          <a:xfrm>
            <a:off x="7387964" y="3977444"/>
            <a:ext cx="41728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SWOT 분석 및 향후과제</a:t>
            </a:r>
            <a:endParaRPr/>
          </a:p>
        </p:txBody>
      </p:sp>
      <p:sp>
        <p:nvSpPr>
          <p:cNvPr id="113" name="Google Shape;113;p2"/>
          <p:cNvSpPr txBox="1"/>
          <p:nvPr/>
        </p:nvSpPr>
        <p:spPr>
          <a:xfrm>
            <a:off x="4728553" y="3117357"/>
            <a:ext cx="10956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모델링   </a:t>
            </a:r>
            <a:endParaRPr/>
          </a:p>
        </p:txBody>
      </p:sp>
      <p:pic>
        <p:nvPicPr>
          <p:cNvPr id="114" name="Google Shape;114;p2"/>
          <p:cNvPicPr preferRelativeResize="0"/>
          <p:nvPr/>
        </p:nvPicPr>
        <p:blipFill rotWithShape="1">
          <a:blip r:embed="rId4">
            <a:alphaModFix/>
          </a:blip>
          <a:srcRect b="0" l="0" r="0" t="0"/>
          <a:stretch/>
        </p:blipFill>
        <p:spPr>
          <a:xfrm>
            <a:off x="8916607" y="6125739"/>
            <a:ext cx="515962" cy="495166"/>
          </a:xfrm>
          <a:prstGeom prst="rect">
            <a:avLst/>
          </a:prstGeom>
          <a:noFill/>
          <a:ln>
            <a:noFill/>
          </a:ln>
        </p:spPr>
      </p:pic>
      <p:pic>
        <p:nvPicPr>
          <p:cNvPr id="115" name="Google Shape;115;p2"/>
          <p:cNvPicPr preferRelativeResize="0"/>
          <p:nvPr/>
        </p:nvPicPr>
        <p:blipFill rotWithShape="1">
          <a:blip r:embed="rId4">
            <a:alphaModFix/>
          </a:blip>
          <a:srcRect b="0" l="0" r="0" t="0"/>
          <a:stretch/>
        </p:blipFill>
        <p:spPr>
          <a:xfrm>
            <a:off x="9336399" y="5964193"/>
            <a:ext cx="305606" cy="293288"/>
          </a:xfrm>
          <a:prstGeom prst="rect">
            <a:avLst/>
          </a:prstGeom>
          <a:noFill/>
          <a:ln>
            <a:noFill/>
          </a:ln>
        </p:spPr>
      </p:pic>
      <p:sp>
        <p:nvSpPr>
          <p:cNvPr id="116" name="Google Shape;116;p2"/>
          <p:cNvSpPr txBox="1"/>
          <p:nvPr/>
        </p:nvSpPr>
        <p:spPr>
          <a:xfrm>
            <a:off x="4155822" y="636468"/>
            <a:ext cx="180817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Contents</a:t>
            </a:r>
            <a:endParaRPr b="1" sz="2000">
              <a:solidFill>
                <a:schemeClr val="dk1"/>
              </a:solidFill>
              <a:latin typeface="Arial"/>
              <a:ea typeface="Arial"/>
              <a:cs typeface="Arial"/>
              <a:sym typeface="Arial"/>
            </a:endParaRPr>
          </a:p>
        </p:txBody>
      </p:sp>
      <p:sp>
        <p:nvSpPr>
          <p:cNvPr id="117" name="Google Shape;117;p2"/>
          <p:cNvSpPr txBox="1"/>
          <p:nvPr/>
        </p:nvSpPr>
        <p:spPr>
          <a:xfrm>
            <a:off x="6763375" y="4458068"/>
            <a:ext cx="172589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2F4C5"/>
                </a:solidFill>
                <a:latin typeface="Arial"/>
                <a:ea typeface="Arial"/>
                <a:cs typeface="Arial"/>
                <a:sym typeface="Arial"/>
              </a:rPr>
              <a:t>07</a:t>
            </a:r>
            <a:endParaRPr sz="2800">
              <a:solidFill>
                <a:srgbClr val="E2F4C5"/>
              </a:solidFill>
              <a:latin typeface="Arial"/>
              <a:ea typeface="Arial"/>
              <a:cs typeface="Arial"/>
              <a:sym typeface="Arial"/>
            </a:endParaRPr>
          </a:p>
        </p:txBody>
      </p:sp>
      <p:sp>
        <p:nvSpPr>
          <p:cNvPr id="118" name="Google Shape;118;p2"/>
          <p:cNvSpPr txBox="1"/>
          <p:nvPr/>
        </p:nvSpPr>
        <p:spPr>
          <a:xfrm>
            <a:off x="7396627" y="4516396"/>
            <a:ext cx="17258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기대효과</a:t>
            </a:r>
            <a:endParaRPr/>
          </a:p>
        </p:txBody>
      </p:sp>
      <p:sp>
        <p:nvSpPr>
          <p:cNvPr id="119" name="Google Shape;119;p2"/>
          <p:cNvSpPr txBox="1"/>
          <p:nvPr/>
        </p:nvSpPr>
        <p:spPr>
          <a:xfrm>
            <a:off x="6763895" y="4973048"/>
            <a:ext cx="172589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E2F4C5"/>
                </a:solidFill>
                <a:latin typeface="Arial"/>
                <a:ea typeface="Arial"/>
                <a:cs typeface="Arial"/>
                <a:sym typeface="Arial"/>
              </a:rPr>
              <a:t>08</a:t>
            </a:r>
            <a:endParaRPr sz="2800">
              <a:solidFill>
                <a:srgbClr val="E2F4C5"/>
              </a:solidFill>
              <a:latin typeface="Arial"/>
              <a:ea typeface="Arial"/>
              <a:cs typeface="Arial"/>
              <a:sym typeface="Arial"/>
            </a:endParaRPr>
          </a:p>
        </p:txBody>
      </p:sp>
      <p:sp>
        <p:nvSpPr>
          <p:cNvPr id="120" name="Google Shape;120;p2"/>
          <p:cNvSpPr txBox="1"/>
          <p:nvPr/>
        </p:nvSpPr>
        <p:spPr>
          <a:xfrm>
            <a:off x="7387964" y="5037259"/>
            <a:ext cx="17258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일정 관리 및 후기</a:t>
            </a:r>
            <a:endParaRPr/>
          </a:p>
        </p:txBody>
      </p:sp>
      <p:sp>
        <p:nvSpPr>
          <p:cNvPr id="121" name="Google Shape;121;p2"/>
          <p:cNvSpPr txBox="1"/>
          <p:nvPr/>
        </p:nvSpPr>
        <p:spPr>
          <a:xfrm>
            <a:off x="7137055" y="5552239"/>
            <a:ext cx="1725897"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rgbClr val="3F3F3F"/>
                </a:solidFill>
                <a:latin typeface="Arial"/>
                <a:ea typeface="Arial"/>
                <a:cs typeface="Arial"/>
                <a:sym typeface="Arial"/>
              </a:rPr>
              <a:t>References</a:t>
            </a:r>
            <a:endParaRPr b="1" sz="1600">
              <a:solidFill>
                <a:srgbClr val="3F3F3F"/>
              </a:solidFill>
              <a:latin typeface="Arial"/>
              <a:ea typeface="Arial"/>
              <a:cs typeface="Arial"/>
              <a:sym typeface="Arial"/>
            </a:endParaRPr>
          </a:p>
        </p:txBody>
      </p:sp>
      <p:sp>
        <p:nvSpPr>
          <p:cNvPr id="122" name="Google Shape;122;p2"/>
          <p:cNvSpPr txBox="1"/>
          <p:nvPr/>
        </p:nvSpPr>
        <p:spPr>
          <a:xfrm>
            <a:off x="7137055" y="5918927"/>
            <a:ext cx="1163337" cy="33855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600">
                <a:solidFill>
                  <a:srgbClr val="3F3F3F"/>
                </a:solidFill>
                <a:latin typeface="Arial"/>
                <a:ea typeface="Arial"/>
                <a:cs typeface="Arial"/>
                <a:sym typeface="Arial"/>
              </a:rPr>
              <a:t>Q&amp;A</a:t>
            </a:r>
            <a:endParaRPr b="1" sz="1600">
              <a:solidFill>
                <a:srgbClr val="3F3F3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463" name="Shape 463"/>
        <p:cNvGrpSpPr/>
        <p:nvPr/>
      </p:nvGrpSpPr>
      <p:grpSpPr>
        <a:xfrm>
          <a:off x="0" y="0"/>
          <a:ext cx="0" cy="0"/>
          <a:chOff x="0" y="0"/>
          <a:chExt cx="0" cy="0"/>
        </a:xfrm>
      </p:grpSpPr>
      <p:cxnSp>
        <p:nvCxnSpPr>
          <p:cNvPr id="464" name="Google Shape;464;p20"/>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465" name="Google Shape;465;p20"/>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466" name="Google Shape;466;p20"/>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467" name="Google Shape;467;p20"/>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468" name="Google Shape;468;p20"/>
          <p:cNvSpPr txBox="1"/>
          <p:nvPr/>
        </p:nvSpPr>
        <p:spPr>
          <a:xfrm>
            <a:off x="1728507" y="6339489"/>
            <a:ext cx="22241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Optuna 튜닝 코드</a:t>
            </a:r>
            <a:endParaRPr/>
          </a:p>
        </p:txBody>
      </p:sp>
      <p:pic>
        <p:nvPicPr>
          <p:cNvPr id="469" name="Google Shape;469;p20"/>
          <p:cNvPicPr preferRelativeResize="0"/>
          <p:nvPr/>
        </p:nvPicPr>
        <p:blipFill rotWithShape="1">
          <a:blip r:embed="rId4">
            <a:alphaModFix/>
          </a:blip>
          <a:srcRect b="0" l="0" r="0" t="0"/>
          <a:stretch/>
        </p:blipFill>
        <p:spPr>
          <a:xfrm>
            <a:off x="426658" y="2034209"/>
            <a:ext cx="4668803" cy="4234066"/>
          </a:xfrm>
          <a:prstGeom prst="rect">
            <a:avLst/>
          </a:prstGeom>
          <a:noFill/>
          <a:ln>
            <a:noFill/>
          </a:ln>
        </p:spPr>
      </p:pic>
      <p:pic>
        <p:nvPicPr>
          <p:cNvPr id="470" name="Google Shape;470;p20"/>
          <p:cNvPicPr preferRelativeResize="0"/>
          <p:nvPr/>
        </p:nvPicPr>
        <p:blipFill rotWithShape="1">
          <a:blip r:embed="rId5">
            <a:alphaModFix/>
          </a:blip>
          <a:srcRect b="0" l="0" r="0" t="0"/>
          <a:stretch/>
        </p:blipFill>
        <p:spPr>
          <a:xfrm>
            <a:off x="5357951" y="2034209"/>
            <a:ext cx="4249875" cy="1874971"/>
          </a:xfrm>
          <a:prstGeom prst="rect">
            <a:avLst/>
          </a:prstGeom>
          <a:noFill/>
          <a:ln>
            <a:noFill/>
          </a:ln>
        </p:spPr>
      </p:pic>
      <p:sp>
        <p:nvSpPr>
          <p:cNvPr id="471" name="Google Shape;471;p20"/>
          <p:cNvSpPr txBox="1"/>
          <p:nvPr/>
        </p:nvSpPr>
        <p:spPr>
          <a:xfrm>
            <a:off x="6999666" y="4013711"/>
            <a:ext cx="25245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튜닝 결과</a:t>
            </a:r>
            <a:endParaRPr/>
          </a:p>
        </p:txBody>
      </p:sp>
      <p:pic>
        <p:nvPicPr>
          <p:cNvPr id="472" name="Google Shape;472;p20"/>
          <p:cNvPicPr preferRelativeResize="0"/>
          <p:nvPr/>
        </p:nvPicPr>
        <p:blipFill rotWithShape="1">
          <a:blip r:embed="rId6">
            <a:alphaModFix/>
          </a:blip>
          <a:srcRect b="0" l="0" r="0" t="0"/>
          <a:stretch/>
        </p:blipFill>
        <p:spPr>
          <a:xfrm>
            <a:off x="5406093" y="4418650"/>
            <a:ext cx="6169681" cy="1849625"/>
          </a:xfrm>
          <a:prstGeom prst="rect">
            <a:avLst/>
          </a:prstGeom>
          <a:noFill/>
          <a:ln>
            <a:noFill/>
          </a:ln>
        </p:spPr>
      </p:pic>
      <p:sp>
        <p:nvSpPr>
          <p:cNvPr id="473" name="Google Shape;473;p20"/>
          <p:cNvSpPr txBox="1"/>
          <p:nvPr/>
        </p:nvSpPr>
        <p:spPr>
          <a:xfrm>
            <a:off x="7201656" y="6339489"/>
            <a:ext cx="31350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가장 중요한 하이퍼 파라미터</a:t>
            </a:r>
            <a:endParaRPr/>
          </a:p>
        </p:txBody>
      </p:sp>
      <p:sp>
        <p:nvSpPr>
          <p:cNvPr id="474" name="Google Shape;474;p20"/>
          <p:cNvSpPr txBox="1"/>
          <p:nvPr/>
        </p:nvSpPr>
        <p:spPr>
          <a:xfrm>
            <a:off x="353418" y="1174611"/>
            <a:ext cx="11085371"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4) 하이퍼 파라미터 튜닝 : </a:t>
            </a:r>
            <a:r>
              <a:rPr b="0" i="0" lang="en-US" sz="1800" u="none" strike="noStrike">
                <a:solidFill>
                  <a:srgbClr val="000000"/>
                </a:solidFill>
                <a:latin typeface="Arial"/>
                <a:ea typeface="Arial"/>
                <a:cs typeface="Arial"/>
                <a:sym typeface="Arial"/>
              </a:rPr>
              <a:t>최적화할 하이퍼 파라미터로 </a:t>
            </a:r>
            <a:r>
              <a:rPr b="1" i="0" lang="en-US" sz="1800" u="none" strike="noStrike">
                <a:solidFill>
                  <a:srgbClr val="000000"/>
                </a:solidFill>
                <a:latin typeface="Arial"/>
                <a:ea typeface="Arial"/>
                <a:cs typeface="Arial"/>
                <a:sym typeface="Arial"/>
              </a:rPr>
              <a:t>은닉층 뉴런 수</a:t>
            </a:r>
            <a:r>
              <a:rPr b="0" i="0" lang="en-US" sz="1800" u="none" strike="noStrike">
                <a:solidFill>
                  <a:srgbClr val="000000"/>
                </a:solidFill>
                <a:latin typeface="Arial"/>
                <a:ea typeface="Arial"/>
                <a:cs typeface="Arial"/>
                <a:sym typeface="Arial"/>
              </a:rPr>
              <a:t>, </a:t>
            </a:r>
            <a:r>
              <a:rPr b="1" i="0" lang="en-US" sz="1800" u="none" strike="noStrike">
                <a:solidFill>
                  <a:srgbClr val="000000"/>
                </a:solidFill>
                <a:latin typeface="Arial"/>
                <a:ea typeface="Arial"/>
                <a:cs typeface="Arial"/>
                <a:sym typeface="Arial"/>
              </a:rPr>
              <a:t>옵티마이저 종류</a:t>
            </a:r>
            <a:r>
              <a:rPr b="0" i="0" lang="en-US" sz="1800" u="none" strike="noStrike">
                <a:solidFill>
                  <a:srgbClr val="000000"/>
                </a:solidFill>
                <a:latin typeface="Arial"/>
                <a:ea typeface="Arial"/>
                <a:cs typeface="Arial"/>
                <a:sym typeface="Arial"/>
              </a:rPr>
              <a:t>, </a:t>
            </a:r>
            <a:r>
              <a:rPr b="1" i="0" lang="en-US" sz="1800" u="none" strike="noStrike">
                <a:solidFill>
                  <a:srgbClr val="000000"/>
                </a:solidFill>
                <a:latin typeface="Arial"/>
                <a:ea typeface="Arial"/>
                <a:cs typeface="Arial"/>
                <a:sym typeface="Arial"/>
              </a:rPr>
              <a:t>옵티마이저의 학습률</a:t>
            </a:r>
            <a:r>
              <a:rPr lang="en-US" sz="1800">
                <a:solidFill>
                  <a:srgbClr val="000000"/>
                </a:solidFill>
                <a:latin typeface="Arial"/>
                <a:ea typeface="Arial"/>
                <a:cs typeface="Arial"/>
                <a:sym typeface="Arial"/>
              </a:rPr>
              <a:t>  							선</a:t>
            </a:r>
            <a:r>
              <a:rPr b="0" i="0" lang="en-US" sz="1800" u="none" strike="noStrike">
                <a:solidFill>
                  <a:srgbClr val="000000"/>
                </a:solidFill>
                <a:latin typeface="Arial"/>
                <a:ea typeface="Arial"/>
                <a:cs typeface="Arial"/>
                <a:sym typeface="Arial"/>
              </a:rPr>
              <a:t>택, val_acc 를 최대화하는 방식으로 튜닝</a:t>
            </a:r>
            <a:endParaRPr b="1" sz="2000">
              <a:solidFill>
                <a:schemeClr val="dk1"/>
              </a:solidFill>
              <a:latin typeface="Arial"/>
              <a:ea typeface="Arial"/>
              <a:cs typeface="Arial"/>
              <a:sym typeface="Arial"/>
            </a:endParaRPr>
          </a:p>
        </p:txBody>
      </p:sp>
      <p:sp>
        <p:nvSpPr>
          <p:cNvPr id="475" name="Google Shape;475;p20"/>
          <p:cNvSpPr/>
          <p:nvPr/>
        </p:nvSpPr>
        <p:spPr>
          <a:xfrm>
            <a:off x="9605272" y="2132361"/>
            <a:ext cx="384313" cy="337931"/>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20"/>
          <p:cNvSpPr txBox="1"/>
          <p:nvPr/>
        </p:nvSpPr>
        <p:spPr>
          <a:xfrm>
            <a:off x="10071651" y="2010724"/>
            <a:ext cx="2027583"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여러 번 반복하여 가장 결과가 좋은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선택 하이퍼 파라미터 </a:t>
            </a:r>
            <a:r>
              <a:rPr lang="en-US" sz="1400">
                <a:solidFill>
                  <a:schemeClr val="dk1"/>
                </a:solidFill>
                <a:latin typeface="Arial"/>
                <a:ea typeface="Arial"/>
                <a:cs typeface="Arial"/>
                <a:sym typeface="Arial"/>
              </a:rPr>
              <a:t>(은닉층 뉴런수, 옵티마이저 종류, 옵티마이저 학습률)</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확인</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481" name="Shape 481"/>
        <p:cNvGrpSpPr/>
        <p:nvPr/>
      </p:nvGrpSpPr>
      <p:grpSpPr>
        <a:xfrm>
          <a:off x="0" y="0"/>
          <a:ext cx="0" cy="0"/>
          <a:chOff x="0" y="0"/>
          <a:chExt cx="0" cy="0"/>
        </a:xfrm>
      </p:grpSpPr>
      <p:cxnSp>
        <p:nvCxnSpPr>
          <p:cNvPr id="482" name="Google Shape;482;p21"/>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483" name="Google Shape;483;p21"/>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484" name="Google Shape;484;p21"/>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485" name="Google Shape;485;p21"/>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486" name="Google Shape;486;p21"/>
          <p:cNvSpPr txBox="1"/>
          <p:nvPr/>
        </p:nvSpPr>
        <p:spPr>
          <a:xfrm>
            <a:off x="353418" y="1174611"/>
            <a:ext cx="110853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4) 하이퍼 파라미터 튜닝 </a:t>
            </a:r>
            <a:endParaRPr/>
          </a:p>
        </p:txBody>
      </p:sp>
      <p:pic>
        <p:nvPicPr>
          <p:cNvPr id="487" name="Google Shape;487;p21"/>
          <p:cNvPicPr preferRelativeResize="0"/>
          <p:nvPr/>
        </p:nvPicPr>
        <p:blipFill rotWithShape="1">
          <a:blip r:embed="rId4">
            <a:alphaModFix/>
          </a:blip>
          <a:srcRect b="0" l="0" r="0" t="0"/>
          <a:stretch/>
        </p:blipFill>
        <p:spPr>
          <a:xfrm>
            <a:off x="413054" y="1722600"/>
            <a:ext cx="10718772" cy="2535122"/>
          </a:xfrm>
          <a:prstGeom prst="rect">
            <a:avLst/>
          </a:prstGeom>
          <a:noFill/>
          <a:ln>
            <a:noFill/>
          </a:ln>
        </p:spPr>
      </p:pic>
      <p:pic>
        <p:nvPicPr>
          <p:cNvPr id="488" name="Google Shape;488;p21"/>
          <p:cNvPicPr preferRelativeResize="0"/>
          <p:nvPr/>
        </p:nvPicPr>
        <p:blipFill rotWithShape="1">
          <a:blip r:embed="rId5">
            <a:alphaModFix/>
          </a:blip>
          <a:srcRect b="0" l="0" r="0" t="0"/>
          <a:stretch/>
        </p:blipFill>
        <p:spPr>
          <a:xfrm>
            <a:off x="413054" y="4350809"/>
            <a:ext cx="7743660" cy="2127918"/>
          </a:xfrm>
          <a:prstGeom prst="rect">
            <a:avLst/>
          </a:prstGeom>
          <a:noFill/>
          <a:ln>
            <a:noFill/>
          </a:ln>
        </p:spPr>
      </p:pic>
      <p:sp>
        <p:nvSpPr>
          <p:cNvPr id="489" name="Google Shape;489;p21"/>
          <p:cNvSpPr txBox="1"/>
          <p:nvPr/>
        </p:nvSpPr>
        <p:spPr>
          <a:xfrm>
            <a:off x="8416855" y="4350808"/>
            <a:ext cx="3571461"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Best params </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‘num_hidden_units’ : 1024</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‘optimizer’ : adamw</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‘learning_rate’ : 0.001100815494876212</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Best Value </a:t>
            </a:r>
            <a:r>
              <a:rPr lang="en-US" sz="2000">
                <a:solidFill>
                  <a:schemeClr val="dk1"/>
                </a:solidFill>
                <a:latin typeface="Arial"/>
                <a:ea typeface="Arial"/>
                <a:cs typeface="Arial"/>
                <a:sym typeface="Arial"/>
              </a:rPr>
              <a:t>: 0.9046934843063354</a:t>
            </a:r>
            <a:endParaRPr sz="20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494" name="Shape 494"/>
        <p:cNvGrpSpPr/>
        <p:nvPr/>
      </p:nvGrpSpPr>
      <p:grpSpPr>
        <a:xfrm>
          <a:off x="0" y="0"/>
          <a:ext cx="0" cy="0"/>
          <a:chOff x="0" y="0"/>
          <a:chExt cx="0" cy="0"/>
        </a:xfrm>
      </p:grpSpPr>
      <p:cxnSp>
        <p:nvCxnSpPr>
          <p:cNvPr id="495" name="Google Shape;495;p22"/>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496" name="Google Shape;496;p22"/>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497" name="Google Shape;497;p22"/>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498" name="Google Shape;498;p22"/>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499" name="Google Shape;499;p22"/>
          <p:cNvSpPr txBox="1"/>
          <p:nvPr/>
        </p:nvSpPr>
        <p:spPr>
          <a:xfrm>
            <a:off x="353418" y="1174611"/>
            <a:ext cx="110853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5) 최적화 모델로 학습</a:t>
            </a:r>
            <a:endParaRPr/>
          </a:p>
        </p:txBody>
      </p:sp>
      <p:pic>
        <p:nvPicPr>
          <p:cNvPr id="500" name="Google Shape;500;p22"/>
          <p:cNvPicPr preferRelativeResize="0"/>
          <p:nvPr/>
        </p:nvPicPr>
        <p:blipFill rotWithShape="1">
          <a:blip r:embed="rId4">
            <a:alphaModFix/>
          </a:blip>
          <a:srcRect b="0" l="0" r="0" t="0"/>
          <a:stretch/>
        </p:blipFill>
        <p:spPr>
          <a:xfrm>
            <a:off x="434360" y="1745008"/>
            <a:ext cx="3812961" cy="3138417"/>
          </a:xfrm>
          <a:prstGeom prst="rect">
            <a:avLst/>
          </a:prstGeom>
          <a:noFill/>
          <a:ln>
            <a:noFill/>
          </a:ln>
        </p:spPr>
      </p:pic>
      <p:pic>
        <p:nvPicPr>
          <p:cNvPr id="501" name="Google Shape;501;p22"/>
          <p:cNvPicPr preferRelativeResize="0"/>
          <p:nvPr/>
        </p:nvPicPr>
        <p:blipFill rotWithShape="1">
          <a:blip r:embed="rId5">
            <a:alphaModFix/>
          </a:blip>
          <a:srcRect b="0" l="0" r="0" t="0"/>
          <a:stretch/>
        </p:blipFill>
        <p:spPr>
          <a:xfrm>
            <a:off x="4543408" y="1701939"/>
            <a:ext cx="6687809" cy="3181486"/>
          </a:xfrm>
          <a:prstGeom prst="rect">
            <a:avLst/>
          </a:prstGeom>
          <a:noFill/>
          <a:ln>
            <a:noFill/>
          </a:ln>
        </p:spPr>
      </p:pic>
      <p:pic>
        <p:nvPicPr>
          <p:cNvPr id="502" name="Google Shape;502;p22"/>
          <p:cNvPicPr preferRelativeResize="0"/>
          <p:nvPr/>
        </p:nvPicPr>
        <p:blipFill rotWithShape="1">
          <a:blip r:embed="rId6">
            <a:alphaModFix/>
          </a:blip>
          <a:srcRect b="0" l="0" r="0" t="0"/>
          <a:stretch/>
        </p:blipFill>
        <p:spPr>
          <a:xfrm>
            <a:off x="434361" y="5043600"/>
            <a:ext cx="6251362" cy="1582488"/>
          </a:xfrm>
          <a:prstGeom prst="rect">
            <a:avLst/>
          </a:prstGeom>
          <a:noFill/>
          <a:ln>
            <a:noFill/>
          </a:ln>
        </p:spPr>
      </p:pic>
      <p:sp>
        <p:nvSpPr>
          <p:cNvPr id="503" name="Google Shape;503;p22"/>
          <p:cNvSpPr txBox="1"/>
          <p:nvPr/>
        </p:nvSpPr>
        <p:spPr>
          <a:xfrm>
            <a:off x="6793772" y="5010643"/>
            <a:ext cx="5347427" cy="1477328"/>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1800">
                <a:solidFill>
                  <a:schemeClr val="dk1"/>
                </a:solidFill>
                <a:latin typeface="Arial"/>
                <a:ea typeface="Arial"/>
                <a:cs typeface="Arial"/>
                <a:sym typeface="Arial"/>
              </a:rPr>
              <a:t>Test acc 변화   0.8908  </a:t>
            </a:r>
            <a:r>
              <a:rPr b="1" lang="en-US" sz="2000">
                <a:solidFill>
                  <a:schemeClr val="dk1"/>
                </a:solidFill>
                <a:latin typeface="Arial"/>
                <a:ea typeface="Arial"/>
                <a:cs typeface="Arial"/>
                <a:sym typeface="Arial"/>
              </a:rPr>
              <a:t>▶ </a:t>
            </a:r>
            <a:r>
              <a:rPr b="1" lang="en-US" sz="2400">
                <a:solidFill>
                  <a:schemeClr val="dk1"/>
                </a:solidFill>
                <a:latin typeface="Arial"/>
                <a:ea typeface="Arial"/>
                <a:cs typeface="Arial"/>
                <a:sym typeface="Arial"/>
              </a:rPr>
              <a:t>0.905 </a:t>
            </a:r>
            <a:r>
              <a:rPr b="1" lang="en-US" sz="2000">
                <a:solidFill>
                  <a:schemeClr val="dk1"/>
                </a:solidFill>
                <a:latin typeface="Arial"/>
                <a:ea typeface="Arial"/>
                <a:cs typeface="Arial"/>
                <a:sym typeface="Arial"/>
              </a:rPr>
              <a:t>(</a:t>
            </a:r>
            <a:r>
              <a:rPr b="1" lang="en-US" sz="2000">
                <a:solidFill>
                  <a:srgbClr val="0070C0"/>
                </a:solidFill>
                <a:latin typeface="Arial"/>
                <a:ea typeface="Arial"/>
                <a:cs typeface="Arial"/>
                <a:sym typeface="Arial"/>
              </a:rPr>
              <a:t>1%p 증가</a:t>
            </a:r>
            <a:r>
              <a:rPr b="1" lang="en-US" sz="2000">
                <a:solidFill>
                  <a:schemeClr val="dk1"/>
                </a:solidFill>
                <a:latin typeface="Arial"/>
                <a:ea typeface="Arial"/>
                <a:cs typeface="Arial"/>
                <a:sym typeface="Arial"/>
              </a:rPr>
              <a:t>)</a:t>
            </a:r>
            <a:endParaRPr b="1" sz="1600">
              <a:solidFill>
                <a:schemeClr val="dk1"/>
              </a:solidFill>
              <a:latin typeface="Arial"/>
              <a:ea typeface="Arial"/>
              <a:cs typeface="Arial"/>
              <a:sym typeface="Arial"/>
            </a:endParaRPr>
          </a:p>
          <a:p>
            <a:pPr indent="0" lvl="0" marL="0" marR="0" rtl="0" algn="l">
              <a:lnSpc>
                <a:spcPct val="200000"/>
              </a:lnSpc>
              <a:spcBef>
                <a:spcPts val="0"/>
              </a:spcBef>
              <a:spcAft>
                <a:spcPts val="0"/>
              </a:spcAft>
              <a:buNone/>
            </a:pPr>
            <a:r>
              <a:rPr lang="en-US" sz="1800">
                <a:solidFill>
                  <a:schemeClr val="dk1"/>
                </a:solidFill>
                <a:latin typeface="Arial"/>
                <a:ea typeface="Arial"/>
                <a:cs typeface="Arial"/>
                <a:sym typeface="Arial"/>
              </a:rPr>
              <a:t>Test loss 변화  0.25485 </a:t>
            </a:r>
            <a:r>
              <a:rPr b="1" lang="en-US" sz="2000">
                <a:solidFill>
                  <a:schemeClr val="dk1"/>
                </a:solidFill>
                <a:latin typeface="Arial"/>
                <a:ea typeface="Arial"/>
                <a:cs typeface="Arial"/>
                <a:sym typeface="Arial"/>
              </a:rPr>
              <a:t>▶ </a:t>
            </a:r>
            <a:r>
              <a:rPr b="1" lang="en-US" sz="2400">
                <a:solidFill>
                  <a:schemeClr val="dk1"/>
                </a:solidFill>
                <a:latin typeface="Arial"/>
                <a:ea typeface="Arial"/>
                <a:cs typeface="Arial"/>
                <a:sym typeface="Arial"/>
              </a:rPr>
              <a:t>0.22813 </a:t>
            </a:r>
            <a:r>
              <a:rPr b="1" lang="en-US" sz="2000">
                <a:solidFill>
                  <a:schemeClr val="dk1"/>
                </a:solidFill>
                <a:latin typeface="Arial"/>
                <a:ea typeface="Arial"/>
                <a:cs typeface="Arial"/>
                <a:sym typeface="Arial"/>
              </a:rPr>
              <a:t>(</a:t>
            </a:r>
            <a:r>
              <a:rPr b="1" lang="en-US" sz="2000">
                <a:solidFill>
                  <a:srgbClr val="C00000"/>
                </a:solidFill>
                <a:latin typeface="Arial"/>
                <a:ea typeface="Arial"/>
                <a:cs typeface="Arial"/>
                <a:sym typeface="Arial"/>
              </a:rPr>
              <a:t>0.03</a:t>
            </a:r>
            <a:r>
              <a:rPr b="1" lang="en-US" sz="2000">
                <a:solidFill>
                  <a:schemeClr val="dk1"/>
                </a:solidFill>
                <a:latin typeface="Arial"/>
                <a:ea typeface="Arial"/>
                <a:cs typeface="Arial"/>
                <a:sym typeface="Arial"/>
              </a:rPr>
              <a:t> </a:t>
            </a:r>
            <a:r>
              <a:rPr b="1" lang="en-US" sz="2000">
                <a:solidFill>
                  <a:srgbClr val="C00000"/>
                </a:solidFill>
                <a:latin typeface="Arial"/>
                <a:ea typeface="Arial"/>
                <a:cs typeface="Arial"/>
                <a:sym typeface="Arial"/>
              </a:rPr>
              <a:t>감소</a:t>
            </a:r>
            <a:r>
              <a:rPr b="1" lang="en-US" sz="2000">
                <a:solidFill>
                  <a:schemeClr val="dk1"/>
                </a:solidFill>
                <a:latin typeface="Arial"/>
                <a:ea typeface="Arial"/>
                <a:cs typeface="Arial"/>
                <a:sym typeface="Arial"/>
              </a:rPr>
              <a:t>)</a:t>
            </a:r>
            <a:endParaRPr b="1" sz="1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507" name="Shape 507"/>
        <p:cNvGrpSpPr/>
        <p:nvPr/>
      </p:nvGrpSpPr>
      <p:grpSpPr>
        <a:xfrm>
          <a:off x="0" y="0"/>
          <a:ext cx="0" cy="0"/>
          <a:chOff x="0" y="0"/>
          <a:chExt cx="0" cy="0"/>
        </a:xfrm>
      </p:grpSpPr>
      <p:cxnSp>
        <p:nvCxnSpPr>
          <p:cNvPr id="508" name="Google Shape;508;p23"/>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509" name="Google Shape;509;p23"/>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510" name="Google Shape;510;p23"/>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511" name="Google Shape;511;p23"/>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a:t>
            </a:r>
            <a:endParaRPr/>
          </a:p>
        </p:txBody>
      </p:sp>
      <p:sp>
        <p:nvSpPr>
          <p:cNvPr id="512" name="Google Shape;512;p23"/>
          <p:cNvSpPr txBox="1"/>
          <p:nvPr/>
        </p:nvSpPr>
        <p:spPr>
          <a:xfrm>
            <a:off x="353418" y="1174611"/>
            <a:ext cx="29058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3) 모델 성능 평가 및 선택</a:t>
            </a:r>
            <a:endParaRPr/>
          </a:p>
        </p:txBody>
      </p:sp>
      <p:pic>
        <p:nvPicPr>
          <p:cNvPr id="513" name="Google Shape;513;p23"/>
          <p:cNvPicPr preferRelativeResize="0"/>
          <p:nvPr/>
        </p:nvPicPr>
        <p:blipFill rotWithShape="1">
          <a:blip r:embed="rId4">
            <a:alphaModFix/>
          </a:blip>
          <a:srcRect b="0" l="7268" r="7023" t="4244"/>
          <a:stretch/>
        </p:blipFill>
        <p:spPr>
          <a:xfrm>
            <a:off x="580026" y="2442851"/>
            <a:ext cx="3391200" cy="1695600"/>
          </a:xfrm>
          <a:prstGeom prst="rect">
            <a:avLst/>
          </a:prstGeom>
          <a:noFill/>
          <a:ln>
            <a:noFill/>
          </a:ln>
        </p:spPr>
      </p:pic>
      <p:sp>
        <p:nvSpPr>
          <p:cNvPr id="514" name="Google Shape;514;p23"/>
          <p:cNvSpPr txBox="1"/>
          <p:nvPr/>
        </p:nvSpPr>
        <p:spPr>
          <a:xfrm>
            <a:off x="463977" y="1971795"/>
            <a:ext cx="129025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1. VGG16</a:t>
            </a:r>
            <a:endParaRPr sz="2000">
              <a:solidFill>
                <a:schemeClr val="dk1"/>
              </a:solidFill>
              <a:latin typeface="Arial"/>
              <a:ea typeface="Arial"/>
              <a:cs typeface="Arial"/>
              <a:sym typeface="Arial"/>
            </a:endParaRPr>
          </a:p>
        </p:txBody>
      </p:sp>
      <p:sp>
        <p:nvSpPr>
          <p:cNvPr id="515" name="Google Shape;515;p23"/>
          <p:cNvSpPr txBox="1"/>
          <p:nvPr/>
        </p:nvSpPr>
        <p:spPr>
          <a:xfrm>
            <a:off x="4348904" y="1946843"/>
            <a:ext cx="26914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2. EfficientNet</a:t>
            </a:r>
            <a:endParaRPr sz="2000">
              <a:solidFill>
                <a:schemeClr val="dk1"/>
              </a:solidFill>
              <a:latin typeface="Arial"/>
              <a:ea typeface="Arial"/>
              <a:cs typeface="Arial"/>
              <a:sym typeface="Arial"/>
            </a:endParaRPr>
          </a:p>
        </p:txBody>
      </p:sp>
      <p:sp>
        <p:nvSpPr>
          <p:cNvPr id="516" name="Google Shape;516;p23"/>
          <p:cNvSpPr txBox="1"/>
          <p:nvPr/>
        </p:nvSpPr>
        <p:spPr>
          <a:xfrm>
            <a:off x="491503" y="4309511"/>
            <a:ext cx="3479723"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Arial"/>
              <a:buChar char="•"/>
            </a:pPr>
            <a:r>
              <a:rPr lang="en-US" sz="1800">
                <a:solidFill>
                  <a:srgbClr val="595959"/>
                </a:solidFill>
                <a:latin typeface="Arial"/>
                <a:ea typeface="Arial"/>
                <a:cs typeface="Arial"/>
                <a:sym typeface="Arial"/>
              </a:rPr>
              <a:t>학습 및 성능 평가 후, </a:t>
            </a:r>
            <a:br>
              <a:rPr lang="en-US" sz="1800">
                <a:solidFill>
                  <a:srgbClr val="595959"/>
                </a:solidFill>
                <a:latin typeface="Arial"/>
                <a:ea typeface="Arial"/>
                <a:cs typeface="Arial"/>
                <a:sym typeface="Arial"/>
              </a:rPr>
            </a:br>
            <a:r>
              <a:rPr b="0" i="0" lang="en-US" sz="1800" u="none" strike="noStrike">
                <a:solidFill>
                  <a:schemeClr val="dk1"/>
                </a:solidFill>
                <a:latin typeface="Arial"/>
                <a:ea typeface="Arial"/>
                <a:cs typeface="Arial"/>
                <a:sym typeface="Arial"/>
              </a:rPr>
              <a:t>train 80.13% validation 81.19% test 85.54%</a:t>
            </a:r>
            <a:r>
              <a:rPr b="0" i="0" lang="en-US" sz="1800" u="none" strike="noStrike">
                <a:solidFill>
                  <a:srgbClr val="595959"/>
                </a:solidFill>
                <a:latin typeface="Arial"/>
                <a:ea typeface="Arial"/>
                <a:cs typeface="Arial"/>
                <a:sym typeface="Arial"/>
              </a:rPr>
              <a:t>로 확인 됨</a:t>
            </a:r>
            <a:endParaRPr b="0" sz="1800">
              <a:solidFill>
                <a:schemeClr val="dk1"/>
              </a:solidFill>
              <a:latin typeface="Arial"/>
              <a:ea typeface="Arial"/>
              <a:cs typeface="Arial"/>
              <a:sym typeface="Arial"/>
            </a:endParaRPr>
          </a:p>
          <a:p>
            <a:pPr indent="-285750" lvl="0" marL="285750" marR="0" rtl="0" algn="l">
              <a:spcBef>
                <a:spcPts val="0"/>
              </a:spcBef>
              <a:spcAft>
                <a:spcPts val="0"/>
              </a:spcAft>
              <a:buClr>
                <a:srgbClr val="595959"/>
              </a:buClr>
              <a:buSzPts val="1800"/>
              <a:buFont typeface="Arial"/>
              <a:buChar char="•"/>
            </a:pPr>
            <a:r>
              <a:rPr b="0" i="0" lang="en-US" sz="1800" u="none" strike="noStrike">
                <a:solidFill>
                  <a:srgbClr val="595959"/>
                </a:solidFill>
                <a:latin typeface="Arial"/>
                <a:ea typeface="Arial"/>
                <a:cs typeface="Arial"/>
                <a:sym typeface="Arial"/>
              </a:rPr>
              <a:t>학습한 모델 중 가장 성능 좋지 않았음</a:t>
            </a:r>
            <a:endParaRPr b="0" sz="1800">
              <a:solidFill>
                <a:schemeClr val="dk1"/>
              </a:solidFill>
              <a:latin typeface="Arial"/>
              <a:ea typeface="Arial"/>
              <a:cs typeface="Arial"/>
              <a:sym typeface="Arial"/>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517" name="Google Shape;517;p23"/>
          <p:cNvSpPr txBox="1"/>
          <p:nvPr/>
        </p:nvSpPr>
        <p:spPr>
          <a:xfrm>
            <a:off x="4325574" y="4309511"/>
            <a:ext cx="3479723"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Arial"/>
              <a:buChar char="•"/>
            </a:pPr>
            <a:r>
              <a:rPr lang="en-US" sz="1800">
                <a:solidFill>
                  <a:srgbClr val="595959"/>
                </a:solidFill>
                <a:latin typeface="Arial"/>
                <a:ea typeface="Arial"/>
                <a:cs typeface="Arial"/>
                <a:sym typeface="Arial"/>
              </a:rPr>
              <a:t>EfficientNet 관련 설명 넣을게요~</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518" name="Google Shape;518;p23"/>
          <p:cNvSpPr/>
          <p:nvPr/>
        </p:nvSpPr>
        <p:spPr>
          <a:xfrm>
            <a:off x="-144921" y="-297880"/>
            <a:ext cx="12481841" cy="7691058"/>
          </a:xfrm>
          <a:prstGeom prst="rect">
            <a:avLst/>
          </a:prstGeom>
          <a:solidFill>
            <a:schemeClr val="dk1">
              <a:alpha val="75686"/>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9" name="Google Shape;519;p23"/>
          <p:cNvSpPr txBox="1"/>
          <p:nvPr/>
        </p:nvSpPr>
        <p:spPr>
          <a:xfrm>
            <a:off x="6247970" y="291461"/>
            <a:ext cx="224677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3. Resnet50</a:t>
            </a:r>
            <a:endParaRPr sz="2800">
              <a:solidFill>
                <a:schemeClr val="lt1"/>
              </a:solidFill>
              <a:latin typeface="Arial"/>
              <a:ea typeface="Arial"/>
              <a:cs typeface="Arial"/>
              <a:sym typeface="Arial"/>
            </a:endParaRPr>
          </a:p>
        </p:txBody>
      </p:sp>
      <p:grpSp>
        <p:nvGrpSpPr>
          <p:cNvPr id="520" name="Google Shape;520;p23"/>
          <p:cNvGrpSpPr/>
          <p:nvPr/>
        </p:nvGrpSpPr>
        <p:grpSpPr>
          <a:xfrm>
            <a:off x="683107" y="166189"/>
            <a:ext cx="4867596" cy="6349039"/>
            <a:chOff x="1074235" y="143774"/>
            <a:chExt cx="4867596" cy="6349039"/>
          </a:xfrm>
        </p:grpSpPr>
        <p:sp>
          <p:nvSpPr>
            <p:cNvPr id="521" name="Google Shape;521;p23"/>
            <p:cNvSpPr/>
            <p:nvPr/>
          </p:nvSpPr>
          <p:spPr>
            <a:xfrm>
              <a:off x="1074235" y="143774"/>
              <a:ext cx="4867596" cy="6349039"/>
            </a:xfrm>
            <a:prstGeom prst="rect">
              <a:avLst/>
            </a:prstGeom>
            <a:solidFill>
              <a:srgbClr val="E2F4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22" name="Google Shape;522;p23"/>
            <p:cNvGrpSpPr/>
            <p:nvPr/>
          </p:nvGrpSpPr>
          <p:grpSpPr>
            <a:xfrm>
              <a:off x="1353014" y="776030"/>
              <a:ext cx="4331239" cy="5430882"/>
              <a:chOff x="2575713" y="429120"/>
              <a:chExt cx="3671973" cy="4482339"/>
            </a:xfrm>
          </p:grpSpPr>
          <p:pic>
            <p:nvPicPr>
              <p:cNvPr id="523" name="Google Shape;523;p23"/>
              <p:cNvPicPr preferRelativeResize="0"/>
              <p:nvPr/>
            </p:nvPicPr>
            <p:blipFill rotWithShape="1">
              <a:blip r:embed="rId5">
                <a:alphaModFix/>
              </a:blip>
              <a:srcRect b="0" l="0" r="0" t="0"/>
              <a:stretch/>
            </p:blipFill>
            <p:spPr>
              <a:xfrm>
                <a:off x="2592393" y="429120"/>
                <a:ext cx="3655293" cy="1780211"/>
              </a:xfrm>
              <a:prstGeom prst="rect">
                <a:avLst/>
              </a:prstGeom>
              <a:noFill/>
              <a:ln>
                <a:noFill/>
              </a:ln>
            </p:spPr>
          </p:pic>
          <p:pic>
            <p:nvPicPr>
              <p:cNvPr id="524" name="Google Shape;524;p23"/>
              <p:cNvPicPr preferRelativeResize="0"/>
              <p:nvPr/>
            </p:nvPicPr>
            <p:blipFill rotWithShape="1">
              <a:blip r:embed="rId6">
                <a:alphaModFix/>
              </a:blip>
              <a:srcRect b="0" l="0" r="2530" t="0"/>
              <a:stretch/>
            </p:blipFill>
            <p:spPr>
              <a:xfrm>
                <a:off x="2575713" y="2205352"/>
                <a:ext cx="3654000" cy="2706107"/>
              </a:xfrm>
              <a:prstGeom prst="rect">
                <a:avLst/>
              </a:prstGeom>
              <a:noFill/>
              <a:ln>
                <a:noFill/>
              </a:ln>
            </p:spPr>
          </p:pic>
        </p:grpSp>
      </p:grpSp>
      <p:sp>
        <p:nvSpPr>
          <p:cNvPr id="525" name="Google Shape;525;p23"/>
          <p:cNvSpPr txBox="1"/>
          <p:nvPr/>
        </p:nvSpPr>
        <p:spPr>
          <a:xfrm>
            <a:off x="981561" y="360446"/>
            <a:ext cx="24862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결과 예상 </a:t>
            </a:r>
            <a:r>
              <a:rPr lang="en-US" sz="1400">
                <a:solidFill>
                  <a:schemeClr val="dk1"/>
                </a:solidFill>
                <a:latin typeface="Arial"/>
                <a:ea typeface="Arial"/>
                <a:cs typeface="Arial"/>
                <a:sym typeface="Arial"/>
              </a:rPr>
              <a:t>- 모델 기반 </a:t>
            </a:r>
            <a:endParaRPr sz="2000">
              <a:solidFill>
                <a:schemeClr val="dk1"/>
              </a:solidFill>
              <a:latin typeface="Arial"/>
              <a:ea typeface="Arial"/>
              <a:cs typeface="Arial"/>
              <a:sym typeface="Arial"/>
            </a:endParaRPr>
          </a:p>
        </p:txBody>
      </p:sp>
      <p:pic>
        <p:nvPicPr>
          <p:cNvPr id="526" name="Google Shape;526;p23"/>
          <p:cNvPicPr preferRelativeResize="0"/>
          <p:nvPr/>
        </p:nvPicPr>
        <p:blipFill rotWithShape="1">
          <a:blip r:embed="rId7">
            <a:alphaModFix/>
          </a:blip>
          <a:srcRect b="0" l="0" r="0" t="0"/>
          <a:stretch/>
        </p:blipFill>
        <p:spPr>
          <a:xfrm>
            <a:off x="6112788" y="875328"/>
            <a:ext cx="5368080" cy="2553672"/>
          </a:xfrm>
          <a:prstGeom prst="rect">
            <a:avLst/>
          </a:prstGeom>
          <a:noFill/>
          <a:ln>
            <a:noFill/>
          </a:ln>
        </p:spPr>
      </p:pic>
      <p:sp>
        <p:nvSpPr>
          <p:cNvPr id="527" name="Google Shape;527;p23"/>
          <p:cNvSpPr txBox="1"/>
          <p:nvPr/>
        </p:nvSpPr>
        <p:spPr>
          <a:xfrm>
            <a:off x="6159396" y="3547649"/>
            <a:ext cx="5753589" cy="97719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000">
                <a:solidFill>
                  <a:schemeClr val="lt1"/>
                </a:solidFill>
                <a:latin typeface="Arial"/>
                <a:ea typeface="Arial"/>
                <a:cs typeface="Arial"/>
                <a:sym typeface="Arial"/>
              </a:rPr>
              <a:t>ResNet50 모델 기반으로 이미지 직접 넣어 test 결과, 백내장, 결막염, 정상 안구를 </a:t>
            </a:r>
            <a:r>
              <a:rPr lang="en-US" sz="2000">
                <a:solidFill>
                  <a:srgbClr val="FFFF00"/>
                </a:solidFill>
                <a:latin typeface="Arial"/>
                <a:ea typeface="Arial"/>
                <a:cs typeface="Arial"/>
                <a:sym typeface="Arial"/>
              </a:rPr>
              <a:t>잘 판단</a:t>
            </a:r>
            <a:r>
              <a:rPr lang="en-US" sz="2000">
                <a:solidFill>
                  <a:schemeClr val="lt1"/>
                </a:solidFill>
                <a:latin typeface="Arial"/>
                <a:ea typeface="Arial"/>
                <a:cs typeface="Arial"/>
                <a:sym typeface="Arial"/>
              </a:rPr>
              <a:t>하는 것 확인</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532" name="Shape 532"/>
        <p:cNvGrpSpPr/>
        <p:nvPr/>
      </p:nvGrpSpPr>
      <p:grpSpPr>
        <a:xfrm>
          <a:off x="0" y="0"/>
          <a:ext cx="0" cy="0"/>
          <a:chOff x="0" y="0"/>
          <a:chExt cx="0" cy="0"/>
        </a:xfrm>
      </p:grpSpPr>
      <p:cxnSp>
        <p:nvCxnSpPr>
          <p:cNvPr id="533" name="Google Shape;533;p24"/>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534" name="Google Shape;534;p24"/>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535" name="Google Shape;535;p24"/>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536" name="Google Shape;536;p24"/>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 </a:t>
            </a:r>
            <a:endParaRPr/>
          </a:p>
        </p:txBody>
      </p:sp>
      <p:sp>
        <p:nvSpPr>
          <p:cNvPr id="537" name="Google Shape;537;p24"/>
          <p:cNvSpPr txBox="1"/>
          <p:nvPr/>
        </p:nvSpPr>
        <p:spPr>
          <a:xfrm>
            <a:off x="1934924" y="471839"/>
            <a:ext cx="26511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Grad CAM</a:t>
            </a:r>
            <a:endParaRPr sz="1800">
              <a:solidFill>
                <a:schemeClr val="dk1"/>
              </a:solidFill>
              <a:latin typeface="Arial"/>
              <a:ea typeface="Arial"/>
              <a:cs typeface="Arial"/>
              <a:sym typeface="Arial"/>
            </a:endParaRPr>
          </a:p>
        </p:txBody>
      </p:sp>
      <p:pic>
        <p:nvPicPr>
          <p:cNvPr id="538" name="Google Shape;538;p24"/>
          <p:cNvPicPr preferRelativeResize="0"/>
          <p:nvPr/>
        </p:nvPicPr>
        <p:blipFill rotWithShape="1">
          <a:blip r:embed="rId4">
            <a:alphaModFix/>
          </a:blip>
          <a:srcRect b="0" l="0" r="0" t="0"/>
          <a:stretch/>
        </p:blipFill>
        <p:spPr>
          <a:xfrm>
            <a:off x="5735638" y="1510751"/>
            <a:ext cx="5191125" cy="2642144"/>
          </a:xfrm>
          <a:prstGeom prst="rect">
            <a:avLst/>
          </a:prstGeom>
          <a:noFill/>
          <a:ln>
            <a:noFill/>
          </a:ln>
        </p:spPr>
      </p:pic>
      <p:sp>
        <p:nvSpPr>
          <p:cNvPr id="539" name="Google Shape;539;p24"/>
          <p:cNvSpPr txBox="1"/>
          <p:nvPr/>
        </p:nvSpPr>
        <p:spPr>
          <a:xfrm>
            <a:off x="501650" y="6032340"/>
            <a:ext cx="53022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고양이 안구도 동일한 방식으로 진행 -&gt; </a:t>
            </a:r>
            <a:r>
              <a:rPr b="1" lang="en-US" sz="2400">
                <a:solidFill>
                  <a:schemeClr val="dk1"/>
                </a:solidFill>
                <a:latin typeface="Arial"/>
                <a:ea typeface="Arial"/>
                <a:cs typeface="Arial"/>
                <a:sym typeface="Arial"/>
              </a:rPr>
              <a:t>잘 분류함</a:t>
            </a:r>
            <a:endParaRPr b="1" sz="1800">
              <a:solidFill>
                <a:schemeClr val="dk1"/>
              </a:solidFill>
              <a:latin typeface="Arial"/>
              <a:ea typeface="Arial"/>
              <a:cs typeface="Arial"/>
              <a:sym typeface="Arial"/>
            </a:endParaRPr>
          </a:p>
        </p:txBody>
      </p:sp>
      <p:sp>
        <p:nvSpPr>
          <p:cNvPr id="540" name="Google Shape;540;p24"/>
          <p:cNvSpPr txBox="1"/>
          <p:nvPr/>
        </p:nvSpPr>
        <p:spPr>
          <a:xfrm>
            <a:off x="7297962" y="4273545"/>
            <a:ext cx="2242277" cy="1131079"/>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US" sz="1800">
                <a:solidFill>
                  <a:schemeClr val="dk1"/>
                </a:solidFill>
                <a:latin typeface="Arial"/>
                <a:ea typeface="Arial"/>
                <a:cs typeface="Arial"/>
                <a:sym typeface="Arial"/>
              </a:rPr>
              <a:t>Test acc   0.9111</a:t>
            </a:r>
            <a:endParaRPr b="1" sz="1600">
              <a:solidFill>
                <a:schemeClr val="dk1"/>
              </a:solidFill>
              <a:latin typeface="Arial"/>
              <a:ea typeface="Arial"/>
              <a:cs typeface="Arial"/>
              <a:sym typeface="Arial"/>
            </a:endParaRPr>
          </a:p>
          <a:p>
            <a:pPr indent="0" lvl="0" marL="0" marR="0" rtl="0" algn="l">
              <a:lnSpc>
                <a:spcPct val="200000"/>
              </a:lnSpc>
              <a:spcBef>
                <a:spcPts val="0"/>
              </a:spcBef>
              <a:spcAft>
                <a:spcPts val="0"/>
              </a:spcAft>
              <a:buNone/>
            </a:pPr>
            <a:r>
              <a:rPr b="1" lang="en-US" sz="1800">
                <a:solidFill>
                  <a:schemeClr val="dk1"/>
                </a:solidFill>
                <a:latin typeface="Arial"/>
                <a:ea typeface="Arial"/>
                <a:cs typeface="Arial"/>
                <a:sym typeface="Arial"/>
              </a:rPr>
              <a:t>Test loss   0.26697</a:t>
            </a:r>
            <a:endParaRPr b="1" sz="1800">
              <a:solidFill>
                <a:schemeClr val="dk1"/>
              </a:solidFill>
              <a:latin typeface="Arial"/>
              <a:ea typeface="Arial"/>
              <a:cs typeface="Arial"/>
              <a:sym typeface="Arial"/>
            </a:endParaRPr>
          </a:p>
        </p:txBody>
      </p:sp>
      <p:pic>
        <p:nvPicPr>
          <p:cNvPr id="541" name="Google Shape;541;p24"/>
          <p:cNvPicPr preferRelativeResize="0"/>
          <p:nvPr/>
        </p:nvPicPr>
        <p:blipFill rotWithShape="1">
          <a:blip r:embed="rId5">
            <a:alphaModFix/>
          </a:blip>
          <a:srcRect b="0" l="0" r="0" t="0"/>
          <a:stretch/>
        </p:blipFill>
        <p:spPr>
          <a:xfrm>
            <a:off x="1084167" y="1330277"/>
            <a:ext cx="3616242" cy="447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546" name="Shape 546"/>
        <p:cNvGrpSpPr/>
        <p:nvPr/>
      </p:nvGrpSpPr>
      <p:grpSpPr>
        <a:xfrm>
          <a:off x="0" y="0"/>
          <a:ext cx="0" cy="0"/>
          <a:chOff x="0" y="0"/>
          <a:chExt cx="0" cy="0"/>
        </a:xfrm>
      </p:grpSpPr>
      <p:cxnSp>
        <p:nvCxnSpPr>
          <p:cNvPr id="547" name="Google Shape;547;p25"/>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548" name="Google Shape;548;p25"/>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549" name="Google Shape;549;p25"/>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4</a:t>
            </a:r>
            <a:endParaRPr sz="4800">
              <a:solidFill>
                <a:srgbClr val="496989"/>
              </a:solidFill>
              <a:latin typeface="Arial"/>
              <a:ea typeface="Arial"/>
              <a:cs typeface="Arial"/>
              <a:sym typeface="Arial"/>
            </a:endParaRPr>
          </a:p>
        </p:txBody>
      </p:sp>
      <p:sp>
        <p:nvSpPr>
          <p:cNvPr id="550" name="Google Shape;550;p25"/>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모델링 </a:t>
            </a:r>
            <a:endParaRPr/>
          </a:p>
        </p:txBody>
      </p:sp>
      <p:sp>
        <p:nvSpPr>
          <p:cNvPr id="551" name="Google Shape;551;p25"/>
          <p:cNvSpPr txBox="1"/>
          <p:nvPr/>
        </p:nvSpPr>
        <p:spPr>
          <a:xfrm>
            <a:off x="353418" y="1174611"/>
            <a:ext cx="11085371"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Grad CAM</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a:t>
            </a:r>
            <a:r>
              <a:rPr b="0" i="0" lang="en-US" sz="1800">
                <a:solidFill>
                  <a:srgbClr val="212121"/>
                </a:solidFill>
                <a:latin typeface="Arial"/>
                <a:ea typeface="Arial"/>
                <a:cs typeface="Arial"/>
                <a:sym typeface="Arial"/>
              </a:rPr>
              <a:t>딥러닝 신경망이 </a:t>
            </a:r>
            <a:r>
              <a:rPr lang="en-US" sz="1800">
                <a:solidFill>
                  <a:srgbClr val="212121"/>
                </a:solidFill>
                <a:latin typeface="Arial"/>
                <a:ea typeface="Arial"/>
                <a:cs typeface="Arial"/>
                <a:sym typeface="Arial"/>
              </a:rPr>
              <a:t>이미지의 어떤 부분을</a:t>
            </a:r>
            <a:r>
              <a:rPr b="0" i="0" lang="en-US" sz="1800">
                <a:solidFill>
                  <a:srgbClr val="212121"/>
                </a:solidFill>
                <a:latin typeface="Arial"/>
                <a:ea typeface="Arial"/>
                <a:cs typeface="Arial"/>
                <a:sym typeface="Arial"/>
              </a:rPr>
              <a:t> 근거로 분류 결정을 내렸는지를 시각화하여 보여줌. 어느 부분이 가장 중요했는지를 이해하기 위해 CNN 모델에서 Gradient를 활용하여 </a:t>
            </a:r>
            <a:r>
              <a:rPr lang="en-US" sz="1800">
                <a:solidFill>
                  <a:srgbClr val="212121"/>
                </a:solidFill>
                <a:latin typeface="Arial"/>
                <a:ea typeface="Arial"/>
                <a:cs typeface="Arial"/>
                <a:sym typeface="Arial"/>
              </a:rPr>
              <a:t>예측 결과에 대한 원인을 해석</a:t>
            </a:r>
            <a:endParaRPr b="1" sz="1800">
              <a:solidFill>
                <a:schemeClr val="dk1"/>
              </a:solidFill>
              <a:latin typeface="Arial"/>
              <a:ea typeface="Arial"/>
              <a:cs typeface="Arial"/>
              <a:sym typeface="Arial"/>
            </a:endParaRPr>
          </a:p>
        </p:txBody>
      </p:sp>
      <p:sp>
        <p:nvSpPr>
          <p:cNvPr id="552" name="Google Shape;552;p25"/>
          <p:cNvSpPr txBox="1"/>
          <p:nvPr/>
        </p:nvSpPr>
        <p:spPr>
          <a:xfrm>
            <a:off x="1934924" y="471839"/>
            <a:ext cx="26511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Grad CAM</a:t>
            </a:r>
            <a:endParaRPr sz="1800">
              <a:solidFill>
                <a:schemeClr val="dk1"/>
              </a:solidFill>
              <a:latin typeface="Arial"/>
              <a:ea typeface="Arial"/>
              <a:cs typeface="Arial"/>
              <a:sym typeface="Arial"/>
            </a:endParaRPr>
          </a:p>
        </p:txBody>
      </p:sp>
      <p:pic>
        <p:nvPicPr>
          <p:cNvPr id="553" name="Google Shape;553;p25"/>
          <p:cNvPicPr preferRelativeResize="0"/>
          <p:nvPr/>
        </p:nvPicPr>
        <p:blipFill rotWithShape="1">
          <a:blip r:embed="rId4">
            <a:alphaModFix/>
          </a:blip>
          <a:srcRect b="0" l="0" r="0" t="0"/>
          <a:stretch/>
        </p:blipFill>
        <p:spPr>
          <a:xfrm>
            <a:off x="677816" y="2291455"/>
            <a:ext cx="4578443" cy="2275090"/>
          </a:xfrm>
          <a:prstGeom prst="rect">
            <a:avLst/>
          </a:prstGeom>
          <a:noFill/>
          <a:ln>
            <a:noFill/>
          </a:ln>
        </p:spPr>
      </p:pic>
      <p:pic>
        <p:nvPicPr>
          <p:cNvPr id="554" name="Google Shape;554;p25"/>
          <p:cNvPicPr preferRelativeResize="0"/>
          <p:nvPr/>
        </p:nvPicPr>
        <p:blipFill rotWithShape="1">
          <a:blip r:embed="rId5">
            <a:alphaModFix/>
          </a:blip>
          <a:srcRect b="0" l="0" r="0" t="0"/>
          <a:stretch/>
        </p:blipFill>
        <p:spPr>
          <a:xfrm>
            <a:off x="6385828" y="2291455"/>
            <a:ext cx="4579185" cy="2275090"/>
          </a:xfrm>
          <a:prstGeom prst="rect">
            <a:avLst/>
          </a:prstGeom>
          <a:noFill/>
          <a:ln>
            <a:noFill/>
          </a:ln>
        </p:spPr>
      </p:pic>
      <p:pic>
        <p:nvPicPr>
          <p:cNvPr id="555" name="Google Shape;555;p25"/>
          <p:cNvPicPr preferRelativeResize="0"/>
          <p:nvPr/>
        </p:nvPicPr>
        <p:blipFill rotWithShape="1">
          <a:blip r:embed="rId6">
            <a:alphaModFix/>
          </a:blip>
          <a:srcRect b="0" l="0" r="0" t="0"/>
          <a:stretch/>
        </p:blipFill>
        <p:spPr>
          <a:xfrm>
            <a:off x="3514188" y="4854431"/>
            <a:ext cx="7450825" cy="1827708"/>
          </a:xfrm>
          <a:prstGeom prst="rect">
            <a:avLst/>
          </a:prstGeom>
          <a:noFill/>
          <a:ln>
            <a:noFill/>
          </a:ln>
        </p:spPr>
      </p:pic>
      <p:sp>
        <p:nvSpPr>
          <p:cNvPr id="556" name="Google Shape;556;p25"/>
          <p:cNvSpPr txBox="1"/>
          <p:nvPr/>
        </p:nvSpPr>
        <p:spPr>
          <a:xfrm>
            <a:off x="542070" y="5306620"/>
            <a:ext cx="250193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실제 백내장 판정 강아지 안구 이미지에 대한 Grad CAM</a:t>
            </a:r>
            <a:endParaRPr sz="1800">
              <a:solidFill>
                <a:schemeClr val="dk1"/>
              </a:solidFill>
              <a:latin typeface="Arial"/>
              <a:ea typeface="Arial"/>
              <a:cs typeface="Arial"/>
              <a:sym typeface="Arial"/>
            </a:endParaRPr>
          </a:p>
        </p:txBody>
      </p:sp>
      <p:sp>
        <p:nvSpPr>
          <p:cNvPr id="557" name="Google Shape;557;p25"/>
          <p:cNvSpPr/>
          <p:nvPr/>
        </p:nvSpPr>
        <p:spPr>
          <a:xfrm>
            <a:off x="2961476" y="5527695"/>
            <a:ext cx="247773" cy="385914"/>
          </a:xfrm>
          <a:prstGeom prst="rightArrow">
            <a:avLst>
              <a:gd fmla="val 50000" name="adj1"/>
              <a:gd fmla="val 50000" name="adj2"/>
            </a:avLst>
          </a:prstGeom>
          <a:solidFill>
            <a:srgbClr val="58A399"/>
          </a:solidFill>
          <a:ln cap="flat" cmpd="sng" w="1270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561" name="Shape 561"/>
        <p:cNvGrpSpPr/>
        <p:nvPr/>
      </p:nvGrpSpPr>
      <p:grpSpPr>
        <a:xfrm>
          <a:off x="0" y="0"/>
          <a:ext cx="0" cy="0"/>
          <a:chOff x="0" y="0"/>
          <a:chExt cx="0" cy="0"/>
        </a:xfrm>
      </p:grpSpPr>
      <p:cxnSp>
        <p:nvCxnSpPr>
          <p:cNvPr id="562" name="Google Shape;562;p26"/>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563" name="Google Shape;563;p26"/>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564" name="Google Shape;564;p26"/>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5</a:t>
            </a:r>
            <a:endParaRPr sz="4800">
              <a:solidFill>
                <a:srgbClr val="496989"/>
              </a:solidFill>
              <a:latin typeface="Arial"/>
              <a:ea typeface="Arial"/>
              <a:cs typeface="Arial"/>
              <a:sym typeface="Arial"/>
            </a:endParaRPr>
          </a:p>
        </p:txBody>
      </p:sp>
      <p:sp>
        <p:nvSpPr>
          <p:cNvPr id="565" name="Google Shape;565;p26"/>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웹페이지</a:t>
            </a:r>
            <a:endParaRPr/>
          </a:p>
        </p:txBody>
      </p:sp>
      <p:sp>
        <p:nvSpPr>
          <p:cNvPr id="566" name="Google Shape;566;p26"/>
          <p:cNvSpPr txBox="1"/>
          <p:nvPr/>
        </p:nvSpPr>
        <p:spPr>
          <a:xfrm>
            <a:off x="4166716" y="6139491"/>
            <a:ext cx="38585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웹사이트 초기 화면 및 서비스 이용 예시</a:t>
            </a:r>
            <a:endParaRPr/>
          </a:p>
        </p:txBody>
      </p:sp>
      <p:pic>
        <p:nvPicPr>
          <p:cNvPr id="567" name="Google Shape;567;p26"/>
          <p:cNvPicPr preferRelativeResize="0"/>
          <p:nvPr/>
        </p:nvPicPr>
        <p:blipFill rotWithShape="1">
          <a:blip r:embed="rId4">
            <a:alphaModFix/>
          </a:blip>
          <a:srcRect b="0" l="9525" r="11860" t="0"/>
          <a:stretch/>
        </p:blipFill>
        <p:spPr>
          <a:xfrm>
            <a:off x="2441578" y="1402528"/>
            <a:ext cx="6981822" cy="4388711"/>
          </a:xfrm>
          <a:prstGeom prst="rect">
            <a:avLst/>
          </a:prstGeom>
          <a:noFill/>
          <a:ln>
            <a:noFill/>
          </a:ln>
          <a:effectLst>
            <a:outerShdw blurRad="50800" rotWithShape="0" algn="ctr" dir="5400000" dist="50800">
              <a:srgbClr val="000000">
                <a:alpha val="44705"/>
              </a:srgbClr>
            </a:outerShdw>
          </a:effectLst>
        </p:spPr>
      </p:pic>
      <p:sp>
        <p:nvSpPr>
          <p:cNvPr id="568" name="Google Shape;568;p26"/>
          <p:cNvSpPr/>
          <p:nvPr/>
        </p:nvSpPr>
        <p:spPr>
          <a:xfrm>
            <a:off x="5501660" y="3224591"/>
            <a:ext cx="989557" cy="528259"/>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69" name="Google Shape;569;p26"/>
          <p:cNvCxnSpPr/>
          <p:nvPr/>
        </p:nvCxnSpPr>
        <p:spPr>
          <a:xfrm>
            <a:off x="6491217" y="3488720"/>
            <a:ext cx="556075" cy="0"/>
          </a:xfrm>
          <a:prstGeom prst="straightConnector1">
            <a:avLst/>
          </a:prstGeom>
          <a:noFill/>
          <a:ln cap="flat" cmpd="sng" w="28575">
            <a:solidFill>
              <a:srgbClr val="C00000"/>
            </a:solidFill>
            <a:prstDash val="solid"/>
            <a:miter lim="800000"/>
            <a:headEnd len="sm" w="sm" type="none"/>
            <a:tailEnd len="med" w="med" type="triangle"/>
          </a:ln>
        </p:spPr>
      </p:cxnSp>
      <p:sp>
        <p:nvSpPr>
          <p:cNvPr id="570" name="Google Shape;570;p26"/>
          <p:cNvSpPr txBox="1"/>
          <p:nvPr/>
        </p:nvSpPr>
        <p:spPr>
          <a:xfrm>
            <a:off x="7001150" y="3350220"/>
            <a:ext cx="206665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강아지 or 고양이 선택</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574" name="Shape 574"/>
        <p:cNvGrpSpPr/>
        <p:nvPr/>
      </p:nvGrpSpPr>
      <p:grpSpPr>
        <a:xfrm>
          <a:off x="0" y="0"/>
          <a:ext cx="0" cy="0"/>
          <a:chOff x="0" y="0"/>
          <a:chExt cx="0" cy="0"/>
        </a:xfrm>
      </p:grpSpPr>
      <p:pic>
        <p:nvPicPr>
          <p:cNvPr id="575" name="Google Shape;575;p27"/>
          <p:cNvPicPr preferRelativeResize="0"/>
          <p:nvPr/>
        </p:nvPicPr>
        <p:blipFill rotWithShape="1">
          <a:blip r:embed="rId3">
            <a:alphaModFix/>
          </a:blip>
          <a:srcRect b="0" l="8899" r="8145" t="0"/>
          <a:stretch/>
        </p:blipFill>
        <p:spPr>
          <a:xfrm>
            <a:off x="509640" y="1684163"/>
            <a:ext cx="6056259" cy="4766885"/>
          </a:xfrm>
          <a:prstGeom prst="rect">
            <a:avLst/>
          </a:prstGeom>
          <a:noFill/>
          <a:ln>
            <a:noFill/>
          </a:ln>
          <a:effectLst>
            <a:outerShdw blurRad="50800" rotWithShape="0" algn="ctr" dir="5400000" dist="50800">
              <a:srgbClr val="000000">
                <a:alpha val="49803"/>
              </a:srgbClr>
            </a:outerShdw>
          </a:effectLst>
        </p:spPr>
      </p:pic>
      <p:cxnSp>
        <p:nvCxnSpPr>
          <p:cNvPr id="576" name="Google Shape;576;p27"/>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577" name="Google Shape;577;p27"/>
          <p:cNvPicPr preferRelativeResize="0"/>
          <p:nvPr/>
        </p:nvPicPr>
        <p:blipFill rotWithShape="1">
          <a:blip r:embed="rId4">
            <a:alphaModFix/>
          </a:blip>
          <a:srcRect b="0" l="0" r="0" t="0"/>
          <a:stretch/>
        </p:blipFill>
        <p:spPr>
          <a:xfrm>
            <a:off x="11438789" y="742556"/>
            <a:ext cx="420624" cy="403670"/>
          </a:xfrm>
          <a:prstGeom prst="rect">
            <a:avLst/>
          </a:prstGeom>
          <a:noFill/>
          <a:ln>
            <a:noFill/>
          </a:ln>
        </p:spPr>
      </p:pic>
      <p:sp>
        <p:nvSpPr>
          <p:cNvPr id="578" name="Google Shape;578;p27"/>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5</a:t>
            </a:r>
            <a:endParaRPr sz="4800">
              <a:solidFill>
                <a:srgbClr val="496989"/>
              </a:solidFill>
              <a:latin typeface="Arial"/>
              <a:ea typeface="Arial"/>
              <a:cs typeface="Arial"/>
              <a:sym typeface="Arial"/>
            </a:endParaRPr>
          </a:p>
        </p:txBody>
      </p:sp>
      <p:sp>
        <p:nvSpPr>
          <p:cNvPr id="579" name="Google Shape;579;p27"/>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웹페이지</a:t>
            </a:r>
            <a:endParaRPr/>
          </a:p>
        </p:txBody>
      </p:sp>
      <p:sp>
        <p:nvSpPr>
          <p:cNvPr id="580" name="Google Shape;580;p27"/>
          <p:cNvSpPr txBox="1"/>
          <p:nvPr/>
        </p:nvSpPr>
        <p:spPr>
          <a:xfrm>
            <a:off x="451393" y="1208273"/>
            <a:ext cx="20644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결과 창 예시</a:t>
            </a:r>
            <a:endParaRPr/>
          </a:p>
        </p:txBody>
      </p:sp>
      <p:sp>
        <p:nvSpPr>
          <p:cNvPr id="581" name="Google Shape;581;p27"/>
          <p:cNvSpPr/>
          <p:nvPr/>
        </p:nvSpPr>
        <p:spPr>
          <a:xfrm>
            <a:off x="7645400" y="1745009"/>
            <a:ext cx="3643864" cy="4706039"/>
          </a:xfrm>
          <a:prstGeom prst="roundRect">
            <a:avLst>
              <a:gd fmla="val 16667" name="adj"/>
            </a:avLst>
          </a:prstGeom>
          <a:solidFill>
            <a:srgbClr val="A8CD9F"/>
          </a:solidFill>
          <a:ln cap="flat" cmpd="sng" w="1270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247650" lvl="0" marL="342900" marR="0" rtl="0" algn="l">
              <a:lnSpc>
                <a:spcPct val="150000"/>
              </a:lnSpc>
              <a:spcBef>
                <a:spcPts val="0"/>
              </a:spcBef>
              <a:spcAft>
                <a:spcPts val="0"/>
              </a:spcAft>
              <a:buClr>
                <a:schemeClr val="dk1"/>
              </a:buClr>
              <a:buSzPts val="1500"/>
              <a:buFont typeface="Calibri"/>
              <a:buNone/>
            </a:pPr>
            <a:r>
              <a:t/>
            </a:r>
            <a:endParaRPr b="1" sz="1500">
              <a:solidFill>
                <a:schemeClr val="dk1"/>
              </a:solidFill>
              <a:latin typeface="Arial"/>
              <a:ea typeface="Arial"/>
              <a:cs typeface="Arial"/>
              <a:sym typeface="Arial"/>
            </a:endParaRPr>
          </a:p>
        </p:txBody>
      </p:sp>
      <p:sp>
        <p:nvSpPr>
          <p:cNvPr id="582" name="Google Shape;582;p27"/>
          <p:cNvSpPr txBox="1"/>
          <p:nvPr/>
        </p:nvSpPr>
        <p:spPr>
          <a:xfrm>
            <a:off x="1483596" y="1991134"/>
            <a:ext cx="5486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p:txBody>
      </p:sp>
      <p:sp>
        <p:nvSpPr>
          <p:cNvPr id="583" name="Google Shape;583;p27"/>
          <p:cNvSpPr txBox="1"/>
          <p:nvPr/>
        </p:nvSpPr>
        <p:spPr>
          <a:xfrm>
            <a:off x="2754220" y="3928101"/>
            <a:ext cx="5486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a:t>
            </a:r>
            <a:endParaRPr sz="1800">
              <a:solidFill>
                <a:schemeClr val="dk1"/>
              </a:solidFill>
              <a:latin typeface="Arial"/>
              <a:ea typeface="Arial"/>
              <a:cs typeface="Arial"/>
              <a:sym typeface="Arial"/>
            </a:endParaRPr>
          </a:p>
        </p:txBody>
      </p:sp>
      <p:sp>
        <p:nvSpPr>
          <p:cNvPr id="584" name="Google Shape;584;p27"/>
          <p:cNvSpPr txBox="1"/>
          <p:nvPr/>
        </p:nvSpPr>
        <p:spPr>
          <a:xfrm>
            <a:off x="469277" y="4509895"/>
            <a:ext cx="5486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a:t>
            </a:r>
            <a:endParaRPr sz="1800">
              <a:solidFill>
                <a:schemeClr val="dk1"/>
              </a:solidFill>
              <a:latin typeface="Arial"/>
              <a:ea typeface="Arial"/>
              <a:cs typeface="Arial"/>
              <a:sym typeface="Arial"/>
            </a:endParaRPr>
          </a:p>
        </p:txBody>
      </p:sp>
      <p:sp>
        <p:nvSpPr>
          <p:cNvPr id="585" name="Google Shape;585;p27"/>
          <p:cNvSpPr txBox="1"/>
          <p:nvPr/>
        </p:nvSpPr>
        <p:spPr>
          <a:xfrm>
            <a:off x="7842886" y="2368457"/>
            <a:ext cx="3515360" cy="387221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1500"/>
              <a:buFont typeface="Arial"/>
              <a:buAutoNum type="arabicPeriod"/>
            </a:pPr>
            <a:r>
              <a:rPr lang="en-US" sz="1500">
                <a:solidFill>
                  <a:schemeClr val="dk1"/>
                </a:solidFill>
                <a:latin typeface="Arial"/>
                <a:ea typeface="Arial"/>
                <a:cs typeface="Arial"/>
                <a:sym typeface="Arial"/>
              </a:rPr>
              <a:t>결과창은 업로드한 이미지와 Grad Cam 이미지로 구성</a:t>
            </a:r>
            <a:br>
              <a:rPr lang="en-US" sz="1500">
                <a:solidFill>
                  <a:schemeClr val="dk1"/>
                </a:solidFill>
                <a:latin typeface="Arial"/>
                <a:ea typeface="Arial"/>
                <a:cs typeface="Arial"/>
                <a:sym typeface="Arial"/>
              </a:rPr>
            </a:br>
            <a:r>
              <a:rPr lang="en-US" sz="1500">
                <a:solidFill>
                  <a:schemeClr val="dk1"/>
                </a:solidFill>
                <a:latin typeface="Arial"/>
                <a:ea typeface="Arial"/>
                <a:cs typeface="Arial"/>
                <a:sym typeface="Arial"/>
              </a:rPr>
              <a:t> -&gt; </a:t>
            </a:r>
            <a:r>
              <a:rPr b="1" lang="en-US" sz="1500">
                <a:solidFill>
                  <a:schemeClr val="dk1"/>
                </a:solidFill>
                <a:latin typeface="Arial"/>
                <a:ea typeface="Arial"/>
                <a:cs typeface="Arial"/>
                <a:sym typeface="Arial"/>
              </a:rPr>
              <a:t>업로드 이미지의 어떤 부분을 바탕으로 해당 질병이 의심되는지를 설명</a:t>
            </a:r>
            <a:endParaRPr b="1" sz="15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500"/>
              <a:buFont typeface="Arial"/>
              <a:buAutoNum type="arabicPeriod"/>
            </a:pPr>
            <a:r>
              <a:rPr b="1" lang="en-US" sz="1500">
                <a:solidFill>
                  <a:schemeClr val="dk1"/>
                </a:solidFill>
                <a:latin typeface="Arial"/>
                <a:ea typeface="Arial"/>
                <a:cs typeface="Arial"/>
                <a:sym typeface="Arial"/>
              </a:rPr>
              <a:t>신뢰도</a:t>
            </a:r>
            <a:r>
              <a:rPr lang="en-US" sz="1500">
                <a:solidFill>
                  <a:schemeClr val="dk1"/>
                </a:solidFill>
                <a:latin typeface="Arial"/>
                <a:ea typeface="Arial"/>
                <a:cs typeface="Arial"/>
                <a:sym typeface="Arial"/>
              </a:rPr>
              <a:t>를 함께 표시</a:t>
            </a:r>
            <a:endParaRPr sz="15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500"/>
              <a:buFont typeface="Arial"/>
              <a:buAutoNum type="arabicPeriod"/>
            </a:pPr>
            <a:r>
              <a:rPr lang="en-US" sz="1500">
                <a:solidFill>
                  <a:schemeClr val="dk1"/>
                </a:solidFill>
                <a:latin typeface="Arial"/>
                <a:ea typeface="Arial"/>
                <a:cs typeface="Arial"/>
                <a:sym typeface="Arial"/>
              </a:rPr>
              <a:t>의심되는 </a:t>
            </a:r>
            <a:r>
              <a:rPr b="1" lang="en-US" sz="1500">
                <a:solidFill>
                  <a:schemeClr val="dk1"/>
                </a:solidFill>
                <a:latin typeface="Arial"/>
                <a:ea typeface="Arial"/>
                <a:cs typeface="Arial"/>
                <a:sym typeface="Arial"/>
              </a:rPr>
              <a:t>질병과 원인 및 증상 </a:t>
            </a:r>
            <a:r>
              <a:rPr lang="en-US" sz="1500">
                <a:solidFill>
                  <a:schemeClr val="dk1"/>
                </a:solidFill>
                <a:latin typeface="Arial"/>
                <a:ea typeface="Arial"/>
                <a:cs typeface="Arial"/>
                <a:sym typeface="Arial"/>
              </a:rPr>
              <a:t>함께 안내</a:t>
            </a:r>
            <a:endParaRPr sz="15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500"/>
              <a:buFont typeface="Arial"/>
              <a:buAutoNum type="arabicPeriod"/>
            </a:pPr>
            <a:r>
              <a:rPr lang="en-US" sz="1500">
                <a:solidFill>
                  <a:schemeClr val="dk1"/>
                </a:solidFill>
                <a:latin typeface="Arial"/>
                <a:ea typeface="Arial"/>
                <a:cs typeface="Arial"/>
                <a:sym typeface="Arial"/>
              </a:rPr>
              <a:t>동물병원 방문 요망 메시지와 함께 </a:t>
            </a:r>
            <a:r>
              <a:rPr b="1" lang="en-US" sz="1500">
                <a:solidFill>
                  <a:schemeClr val="dk1"/>
                </a:solidFill>
                <a:latin typeface="Arial"/>
                <a:ea typeface="Arial"/>
                <a:cs typeface="Arial"/>
                <a:sym typeface="Arial"/>
              </a:rPr>
              <a:t>왈니스 웹사이트 내 동물병원 찾기 기능 이용 유도</a:t>
            </a:r>
            <a:endParaRPr/>
          </a:p>
        </p:txBody>
      </p:sp>
      <p:sp>
        <p:nvSpPr>
          <p:cNvPr id="586" name="Google Shape;586;p27"/>
          <p:cNvSpPr txBox="1"/>
          <p:nvPr/>
        </p:nvSpPr>
        <p:spPr>
          <a:xfrm>
            <a:off x="2591434" y="6172039"/>
            <a:ext cx="5486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4.</a:t>
            </a:r>
            <a:endParaRPr sz="1800">
              <a:solidFill>
                <a:schemeClr val="dk1"/>
              </a:solidFill>
              <a:latin typeface="Arial"/>
              <a:ea typeface="Arial"/>
              <a:cs typeface="Arial"/>
              <a:sym typeface="Arial"/>
            </a:endParaRPr>
          </a:p>
        </p:txBody>
      </p:sp>
      <p:sp>
        <p:nvSpPr>
          <p:cNvPr id="587" name="Google Shape;587;p27"/>
          <p:cNvSpPr txBox="1"/>
          <p:nvPr/>
        </p:nvSpPr>
        <p:spPr>
          <a:xfrm>
            <a:off x="8759307" y="1930084"/>
            <a:ext cx="14160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결과 창 구성</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592" name="Shape 592"/>
        <p:cNvGrpSpPr/>
        <p:nvPr/>
      </p:nvGrpSpPr>
      <p:grpSpPr>
        <a:xfrm>
          <a:off x="0" y="0"/>
          <a:ext cx="0" cy="0"/>
          <a:chOff x="0" y="0"/>
          <a:chExt cx="0" cy="0"/>
        </a:xfrm>
      </p:grpSpPr>
      <p:cxnSp>
        <p:nvCxnSpPr>
          <p:cNvPr id="593" name="Google Shape;593;p28"/>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594" name="Google Shape;594;p28"/>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595" name="Google Shape;595;p28"/>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5</a:t>
            </a:r>
            <a:endParaRPr sz="4800">
              <a:solidFill>
                <a:srgbClr val="496989"/>
              </a:solidFill>
              <a:latin typeface="Arial"/>
              <a:ea typeface="Arial"/>
              <a:cs typeface="Arial"/>
              <a:sym typeface="Arial"/>
            </a:endParaRPr>
          </a:p>
        </p:txBody>
      </p:sp>
      <p:sp>
        <p:nvSpPr>
          <p:cNvPr id="596" name="Google Shape;596;p28"/>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웹페이지</a:t>
            </a:r>
            <a:endParaRPr/>
          </a:p>
        </p:txBody>
      </p:sp>
      <p:pic>
        <p:nvPicPr>
          <p:cNvPr id="597" name="Google Shape;597;p28">
            <a:hlinkClick r:id="rId4"/>
          </p:cNvPr>
          <p:cNvPicPr preferRelativeResize="0"/>
          <p:nvPr/>
        </p:nvPicPr>
        <p:blipFill rotWithShape="1">
          <a:blip r:embed="rId5">
            <a:alphaModFix/>
          </a:blip>
          <a:srcRect b="0" l="0" r="0" t="0"/>
          <a:stretch/>
        </p:blipFill>
        <p:spPr>
          <a:xfrm>
            <a:off x="2188596" y="1482666"/>
            <a:ext cx="6783268" cy="4430943"/>
          </a:xfrm>
          <a:prstGeom prst="rect">
            <a:avLst/>
          </a:prstGeom>
          <a:noFill/>
          <a:ln>
            <a:noFill/>
          </a:ln>
        </p:spPr>
      </p:pic>
      <p:sp>
        <p:nvSpPr>
          <p:cNvPr id="598" name="Google Shape;598;p28"/>
          <p:cNvSpPr txBox="1"/>
          <p:nvPr/>
        </p:nvSpPr>
        <p:spPr>
          <a:xfrm>
            <a:off x="2188596" y="458528"/>
            <a:ext cx="31463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이용 방법 시연</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602" name="Shape 602"/>
        <p:cNvGrpSpPr/>
        <p:nvPr/>
      </p:nvGrpSpPr>
      <p:grpSpPr>
        <a:xfrm>
          <a:off x="0" y="0"/>
          <a:ext cx="0" cy="0"/>
          <a:chOff x="0" y="0"/>
          <a:chExt cx="0" cy="0"/>
        </a:xfrm>
      </p:grpSpPr>
      <p:cxnSp>
        <p:nvCxnSpPr>
          <p:cNvPr id="603" name="Google Shape;603;p29"/>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604" name="Google Shape;604;p29"/>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605" name="Google Shape;605;p29"/>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5</a:t>
            </a:r>
            <a:endParaRPr sz="4800">
              <a:solidFill>
                <a:srgbClr val="496989"/>
              </a:solidFill>
              <a:latin typeface="Arial"/>
              <a:ea typeface="Arial"/>
              <a:cs typeface="Arial"/>
              <a:sym typeface="Arial"/>
            </a:endParaRPr>
          </a:p>
        </p:txBody>
      </p:sp>
      <p:sp>
        <p:nvSpPr>
          <p:cNvPr id="606" name="Google Shape;606;p29"/>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웹페이지</a:t>
            </a:r>
            <a:endParaRPr/>
          </a:p>
        </p:txBody>
      </p:sp>
      <p:sp>
        <p:nvSpPr>
          <p:cNvPr id="607" name="Google Shape;607;p29"/>
          <p:cNvSpPr/>
          <p:nvPr/>
        </p:nvSpPr>
        <p:spPr>
          <a:xfrm>
            <a:off x="5250788" y="4269070"/>
            <a:ext cx="1363185" cy="914392"/>
          </a:xfrm>
          <a:prstGeom prst="roundRect">
            <a:avLst>
              <a:gd fmla="val 16667" name="adj"/>
            </a:avLst>
          </a:prstGeom>
          <a:blipFill rotWithShape="1">
            <a:blip r:embed="rId4">
              <a:alphaModFix amt="8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08" name="Google Shape;608;p29"/>
          <p:cNvPicPr preferRelativeResize="0"/>
          <p:nvPr/>
        </p:nvPicPr>
        <p:blipFill rotWithShape="1">
          <a:blip r:embed="rId5">
            <a:alphaModFix/>
          </a:blip>
          <a:srcRect b="0" l="8274" r="0" t="0"/>
          <a:stretch/>
        </p:blipFill>
        <p:spPr>
          <a:xfrm>
            <a:off x="706838" y="1565139"/>
            <a:ext cx="8397894" cy="4760545"/>
          </a:xfrm>
          <a:prstGeom prst="rect">
            <a:avLst/>
          </a:prstGeom>
          <a:noFill/>
          <a:ln>
            <a:noFill/>
          </a:ln>
          <a:effectLst>
            <a:outerShdw blurRad="50800" rotWithShape="0" algn="ctr" dir="5400000" dist="50800">
              <a:srgbClr val="000000">
                <a:alpha val="40000"/>
              </a:srgbClr>
            </a:outerShdw>
          </a:effectLst>
        </p:spPr>
      </p:pic>
      <p:sp>
        <p:nvSpPr>
          <p:cNvPr id="609" name="Google Shape;609;p29"/>
          <p:cNvSpPr/>
          <p:nvPr/>
        </p:nvSpPr>
        <p:spPr>
          <a:xfrm>
            <a:off x="6238116" y="1887703"/>
            <a:ext cx="2081242" cy="701227"/>
          </a:xfrm>
          <a:prstGeom prst="roundRect">
            <a:avLst>
              <a:gd fmla="val 16667" name="adj"/>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29"/>
          <p:cNvSpPr/>
          <p:nvPr/>
        </p:nvSpPr>
        <p:spPr>
          <a:xfrm>
            <a:off x="8526921" y="1969048"/>
            <a:ext cx="1155622" cy="426342"/>
          </a:xfrm>
          <a:prstGeom prst="rightArrow">
            <a:avLst>
              <a:gd fmla="val 50000" name="adj1"/>
              <a:gd fmla="val 50000" name="adj2"/>
            </a:avLst>
          </a:prstGeom>
          <a:solidFill>
            <a:srgbClr val="58A399"/>
          </a:solidFill>
          <a:ln cap="flat" cmpd="sng" w="1270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29"/>
          <p:cNvSpPr txBox="1"/>
          <p:nvPr/>
        </p:nvSpPr>
        <p:spPr>
          <a:xfrm>
            <a:off x="9803471" y="1563131"/>
            <a:ext cx="2167876" cy="200054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dk1"/>
                </a:solidFill>
                <a:latin typeface="Arial"/>
                <a:ea typeface="Arial"/>
                <a:cs typeface="Arial"/>
                <a:sym typeface="Arial"/>
              </a:rPr>
              <a:t>병원 추천</a:t>
            </a:r>
            <a:endParaRPr b="1" sz="20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1600">
                <a:solidFill>
                  <a:schemeClr val="dk1"/>
                </a:solidFill>
                <a:latin typeface="Arial"/>
                <a:ea typeface="Arial"/>
                <a:cs typeface="Arial"/>
                <a:sym typeface="Arial"/>
              </a:rPr>
              <a:t>니즈에 맞추어 주변의 동물 병원을 </a:t>
            </a:r>
            <a:r>
              <a:rPr b="1" lang="en-US" sz="1600">
                <a:solidFill>
                  <a:schemeClr val="dk1"/>
                </a:solidFill>
                <a:latin typeface="Arial"/>
                <a:ea typeface="Arial"/>
                <a:cs typeface="Arial"/>
                <a:sym typeface="Arial"/>
              </a:rPr>
              <a:t>거리 순</a:t>
            </a:r>
            <a:r>
              <a:rPr lang="en-US" sz="16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1600">
                <a:solidFill>
                  <a:schemeClr val="dk1"/>
                </a:solidFill>
                <a:latin typeface="Arial"/>
                <a:ea typeface="Arial"/>
                <a:cs typeface="Arial"/>
                <a:sym typeface="Arial"/>
              </a:rPr>
              <a:t>혹은 </a:t>
            </a:r>
            <a:r>
              <a:rPr b="1" lang="en-US" sz="1600">
                <a:solidFill>
                  <a:schemeClr val="dk1"/>
                </a:solidFill>
                <a:latin typeface="Arial"/>
                <a:ea typeface="Arial"/>
                <a:cs typeface="Arial"/>
                <a:sym typeface="Arial"/>
              </a:rPr>
              <a:t>별점 순</a:t>
            </a:r>
            <a:r>
              <a:rPr lang="en-US" sz="1600">
                <a:solidFill>
                  <a:schemeClr val="dk1"/>
                </a:solidFill>
                <a:latin typeface="Arial"/>
                <a:ea typeface="Arial"/>
                <a:cs typeface="Arial"/>
                <a:sym typeface="Arial"/>
              </a:rPr>
              <a:t>으로 확인 가능</a:t>
            </a:r>
            <a:endParaRPr/>
          </a:p>
        </p:txBody>
      </p:sp>
      <p:sp>
        <p:nvSpPr>
          <p:cNvPr id="612" name="Google Shape;612;p29"/>
          <p:cNvSpPr txBox="1"/>
          <p:nvPr/>
        </p:nvSpPr>
        <p:spPr>
          <a:xfrm>
            <a:off x="1093139" y="3799654"/>
            <a:ext cx="2167876" cy="10810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600">
                <a:solidFill>
                  <a:schemeClr val="dk1"/>
                </a:solidFill>
                <a:latin typeface="Arial"/>
                <a:ea typeface="Arial"/>
                <a:cs typeface="Arial"/>
                <a:sym typeface="Arial"/>
              </a:rPr>
              <a:t>구글 맵 연동</a:t>
            </a:r>
            <a:endParaRPr b="1" sz="16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사용자 위치 기반으로 주위의 동물병원 표시</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8CD9F">
            <a:alpha val="73725"/>
          </a:srgbClr>
        </a:solidFill>
      </p:bgPr>
    </p:bg>
    <p:spTree>
      <p:nvGrpSpPr>
        <p:cNvPr id="127" name="Shape 127"/>
        <p:cNvGrpSpPr/>
        <p:nvPr/>
      </p:nvGrpSpPr>
      <p:grpSpPr>
        <a:xfrm>
          <a:off x="0" y="0"/>
          <a:ext cx="0" cy="0"/>
          <a:chOff x="0" y="0"/>
          <a:chExt cx="0" cy="0"/>
        </a:xfrm>
      </p:grpSpPr>
      <p:pic>
        <p:nvPicPr>
          <p:cNvPr id="128" name="Google Shape;128;p3"/>
          <p:cNvPicPr preferRelativeResize="0"/>
          <p:nvPr/>
        </p:nvPicPr>
        <p:blipFill rotWithShape="1">
          <a:blip r:embed="rId3">
            <a:alphaModFix/>
          </a:blip>
          <a:srcRect b="0" l="0" r="0" t="0"/>
          <a:stretch/>
        </p:blipFill>
        <p:spPr>
          <a:xfrm>
            <a:off x="2412385" y="395846"/>
            <a:ext cx="1335012" cy="1335012"/>
          </a:xfrm>
          <a:prstGeom prst="rect">
            <a:avLst/>
          </a:prstGeom>
          <a:noFill/>
          <a:ln>
            <a:noFill/>
          </a:ln>
        </p:spPr>
      </p:pic>
      <p:pic>
        <p:nvPicPr>
          <p:cNvPr id="129" name="Google Shape;129;p3"/>
          <p:cNvPicPr preferRelativeResize="0"/>
          <p:nvPr/>
        </p:nvPicPr>
        <p:blipFill rotWithShape="1">
          <a:blip r:embed="rId4">
            <a:alphaModFix/>
          </a:blip>
          <a:srcRect b="0" l="0" r="0" t="0"/>
          <a:stretch/>
        </p:blipFill>
        <p:spPr>
          <a:xfrm>
            <a:off x="10069713" y="2570058"/>
            <a:ext cx="1816685" cy="1717884"/>
          </a:xfrm>
          <a:prstGeom prst="rect">
            <a:avLst/>
          </a:prstGeom>
          <a:noFill/>
          <a:ln>
            <a:noFill/>
          </a:ln>
        </p:spPr>
      </p:pic>
      <p:pic>
        <p:nvPicPr>
          <p:cNvPr id="130" name="Google Shape;130;p3"/>
          <p:cNvPicPr preferRelativeResize="0"/>
          <p:nvPr/>
        </p:nvPicPr>
        <p:blipFill rotWithShape="1">
          <a:blip r:embed="rId5">
            <a:alphaModFix/>
          </a:blip>
          <a:srcRect b="0" l="0" r="0" t="0"/>
          <a:stretch/>
        </p:blipFill>
        <p:spPr>
          <a:xfrm>
            <a:off x="349350" y="2570058"/>
            <a:ext cx="1761381" cy="1665622"/>
          </a:xfrm>
          <a:prstGeom prst="rect">
            <a:avLst/>
          </a:prstGeom>
          <a:noFill/>
          <a:ln>
            <a:noFill/>
          </a:ln>
        </p:spPr>
      </p:pic>
      <p:pic>
        <p:nvPicPr>
          <p:cNvPr id="131" name="Google Shape;131;p3"/>
          <p:cNvPicPr preferRelativeResize="0"/>
          <p:nvPr/>
        </p:nvPicPr>
        <p:blipFill rotWithShape="1">
          <a:blip r:embed="rId6">
            <a:alphaModFix/>
          </a:blip>
          <a:srcRect b="0" l="0" r="0" t="0"/>
          <a:stretch/>
        </p:blipFill>
        <p:spPr>
          <a:xfrm>
            <a:off x="6225811" y="2570058"/>
            <a:ext cx="1761381" cy="1665622"/>
          </a:xfrm>
          <a:prstGeom prst="rect">
            <a:avLst/>
          </a:prstGeom>
          <a:noFill/>
          <a:ln>
            <a:noFill/>
          </a:ln>
        </p:spPr>
      </p:pic>
      <p:pic>
        <p:nvPicPr>
          <p:cNvPr id="132" name="Google Shape;132;p3"/>
          <p:cNvPicPr preferRelativeResize="0"/>
          <p:nvPr/>
        </p:nvPicPr>
        <p:blipFill rotWithShape="1">
          <a:blip r:embed="rId7">
            <a:alphaModFix/>
          </a:blip>
          <a:srcRect b="0" l="0" r="0" t="0"/>
          <a:stretch/>
        </p:blipFill>
        <p:spPr>
          <a:xfrm>
            <a:off x="2271301" y="2543910"/>
            <a:ext cx="1816685" cy="1717919"/>
          </a:xfrm>
          <a:prstGeom prst="rect">
            <a:avLst/>
          </a:prstGeom>
          <a:noFill/>
          <a:ln>
            <a:noFill/>
          </a:ln>
        </p:spPr>
      </p:pic>
      <p:pic>
        <p:nvPicPr>
          <p:cNvPr id="133" name="Google Shape;133;p3"/>
          <p:cNvPicPr preferRelativeResize="0"/>
          <p:nvPr/>
        </p:nvPicPr>
        <p:blipFill rotWithShape="1">
          <a:blip r:embed="rId8">
            <a:alphaModFix/>
          </a:blip>
          <a:srcRect b="0" l="0" r="0" t="0"/>
          <a:stretch/>
        </p:blipFill>
        <p:spPr>
          <a:xfrm>
            <a:off x="4248556" y="2527072"/>
            <a:ext cx="1816685" cy="1717919"/>
          </a:xfrm>
          <a:prstGeom prst="rect">
            <a:avLst/>
          </a:prstGeom>
          <a:noFill/>
          <a:ln>
            <a:noFill/>
          </a:ln>
        </p:spPr>
      </p:pic>
      <p:pic>
        <p:nvPicPr>
          <p:cNvPr id="134" name="Google Shape;134;p3"/>
          <p:cNvPicPr preferRelativeResize="0"/>
          <p:nvPr/>
        </p:nvPicPr>
        <p:blipFill rotWithShape="1">
          <a:blip r:embed="rId9">
            <a:alphaModFix/>
          </a:blip>
          <a:srcRect b="0" l="0" r="0" t="0"/>
          <a:stretch/>
        </p:blipFill>
        <p:spPr>
          <a:xfrm>
            <a:off x="8147762" y="2571185"/>
            <a:ext cx="1761382" cy="1663368"/>
          </a:xfrm>
          <a:prstGeom prst="rect">
            <a:avLst/>
          </a:prstGeom>
          <a:noFill/>
          <a:ln>
            <a:noFill/>
          </a:ln>
        </p:spPr>
      </p:pic>
      <p:pic>
        <p:nvPicPr>
          <p:cNvPr id="135" name="Google Shape;135;p3"/>
          <p:cNvPicPr preferRelativeResize="0"/>
          <p:nvPr/>
        </p:nvPicPr>
        <p:blipFill rotWithShape="1">
          <a:blip r:embed="rId10">
            <a:alphaModFix/>
          </a:blip>
          <a:srcRect b="0" l="0" r="0" t="0"/>
          <a:stretch/>
        </p:blipFill>
        <p:spPr>
          <a:xfrm>
            <a:off x="1077237" y="3726719"/>
            <a:ext cx="305606" cy="293288"/>
          </a:xfrm>
          <a:prstGeom prst="rect">
            <a:avLst/>
          </a:prstGeom>
          <a:noFill/>
          <a:ln>
            <a:noFill/>
          </a:ln>
        </p:spPr>
      </p:pic>
      <p:pic>
        <p:nvPicPr>
          <p:cNvPr id="136" name="Google Shape;136;p3"/>
          <p:cNvPicPr preferRelativeResize="0"/>
          <p:nvPr/>
        </p:nvPicPr>
        <p:blipFill rotWithShape="1">
          <a:blip r:embed="rId10">
            <a:alphaModFix/>
          </a:blip>
          <a:srcRect b="0" l="0" r="0" t="0"/>
          <a:stretch/>
        </p:blipFill>
        <p:spPr>
          <a:xfrm>
            <a:off x="3026840" y="3769814"/>
            <a:ext cx="305606" cy="293288"/>
          </a:xfrm>
          <a:prstGeom prst="rect">
            <a:avLst/>
          </a:prstGeom>
          <a:noFill/>
          <a:ln>
            <a:noFill/>
          </a:ln>
        </p:spPr>
      </p:pic>
      <p:pic>
        <p:nvPicPr>
          <p:cNvPr id="137" name="Google Shape;137;p3"/>
          <p:cNvPicPr preferRelativeResize="0"/>
          <p:nvPr/>
        </p:nvPicPr>
        <p:blipFill rotWithShape="1">
          <a:blip r:embed="rId10">
            <a:alphaModFix/>
          </a:blip>
          <a:srcRect b="0" l="0" r="0" t="0"/>
          <a:stretch/>
        </p:blipFill>
        <p:spPr>
          <a:xfrm>
            <a:off x="6953698" y="3769814"/>
            <a:ext cx="305606" cy="293288"/>
          </a:xfrm>
          <a:prstGeom prst="rect">
            <a:avLst/>
          </a:prstGeom>
          <a:noFill/>
          <a:ln>
            <a:noFill/>
          </a:ln>
        </p:spPr>
      </p:pic>
      <p:pic>
        <p:nvPicPr>
          <p:cNvPr id="138" name="Google Shape;138;p3"/>
          <p:cNvPicPr preferRelativeResize="0"/>
          <p:nvPr/>
        </p:nvPicPr>
        <p:blipFill rotWithShape="1">
          <a:blip r:embed="rId10">
            <a:alphaModFix/>
          </a:blip>
          <a:srcRect b="0" l="0" r="0" t="0"/>
          <a:stretch/>
        </p:blipFill>
        <p:spPr>
          <a:xfrm>
            <a:off x="5003831" y="3726719"/>
            <a:ext cx="305606" cy="293288"/>
          </a:xfrm>
          <a:prstGeom prst="rect">
            <a:avLst/>
          </a:prstGeom>
          <a:noFill/>
          <a:ln>
            <a:noFill/>
          </a:ln>
        </p:spPr>
      </p:pic>
      <p:pic>
        <p:nvPicPr>
          <p:cNvPr id="139" name="Google Shape;139;p3"/>
          <p:cNvPicPr preferRelativeResize="0"/>
          <p:nvPr/>
        </p:nvPicPr>
        <p:blipFill rotWithShape="1">
          <a:blip r:embed="rId10">
            <a:alphaModFix/>
          </a:blip>
          <a:srcRect b="0" l="0" r="0" t="0"/>
          <a:stretch/>
        </p:blipFill>
        <p:spPr>
          <a:xfrm>
            <a:off x="8875650" y="3769814"/>
            <a:ext cx="305606" cy="293288"/>
          </a:xfrm>
          <a:prstGeom prst="rect">
            <a:avLst/>
          </a:prstGeom>
          <a:noFill/>
          <a:ln>
            <a:noFill/>
          </a:ln>
        </p:spPr>
      </p:pic>
      <p:pic>
        <p:nvPicPr>
          <p:cNvPr id="140" name="Google Shape;140;p3"/>
          <p:cNvPicPr preferRelativeResize="0"/>
          <p:nvPr/>
        </p:nvPicPr>
        <p:blipFill rotWithShape="1">
          <a:blip r:embed="rId10">
            <a:alphaModFix/>
          </a:blip>
          <a:srcRect b="0" l="0" r="0" t="0"/>
          <a:stretch/>
        </p:blipFill>
        <p:spPr>
          <a:xfrm>
            <a:off x="10825252" y="3769814"/>
            <a:ext cx="305606" cy="293288"/>
          </a:xfrm>
          <a:prstGeom prst="rect">
            <a:avLst/>
          </a:prstGeom>
          <a:noFill/>
          <a:ln>
            <a:noFill/>
          </a:ln>
        </p:spPr>
      </p:pic>
      <p:sp>
        <p:nvSpPr>
          <p:cNvPr id="141" name="Google Shape;141;p3"/>
          <p:cNvSpPr txBox="1"/>
          <p:nvPr/>
        </p:nvSpPr>
        <p:spPr>
          <a:xfrm>
            <a:off x="4091119" y="837251"/>
            <a:ext cx="32890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Team Walness</a:t>
            </a:r>
            <a:endParaRPr b="1" sz="3600">
              <a:solidFill>
                <a:schemeClr val="dk1"/>
              </a:solidFill>
              <a:latin typeface="Arial"/>
              <a:ea typeface="Arial"/>
              <a:cs typeface="Arial"/>
              <a:sym typeface="Arial"/>
            </a:endParaRPr>
          </a:p>
        </p:txBody>
      </p:sp>
      <p:sp>
        <p:nvSpPr>
          <p:cNvPr id="142" name="Google Shape;142;p3"/>
          <p:cNvSpPr txBox="1"/>
          <p:nvPr/>
        </p:nvSpPr>
        <p:spPr>
          <a:xfrm>
            <a:off x="752192" y="4287942"/>
            <a:ext cx="9556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장진형</a:t>
            </a:r>
            <a:endParaRPr sz="2000">
              <a:solidFill>
                <a:schemeClr val="dk1"/>
              </a:solidFill>
              <a:latin typeface="Arial"/>
              <a:ea typeface="Arial"/>
              <a:cs typeface="Arial"/>
              <a:sym typeface="Arial"/>
            </a:endParaRPr>
          </a:p>
        </p:txBody>
      </p:sp>
      <p:sp>
        <p:nvSpPr>
          <p:cNvPr id="143" name="Google Shape;143;p3"/>
          <p:cNvSpPr txBox="1"/>
          <p:nvPr/>
        </p:nvSpPr>
        <p:spPr>
          <a:xfrm>
            <a:off x="2727410" y="4290892"/>
            <a:ext cx="9556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민지현</a:t>
            </a:r>
            <a:endParaRPr/>
          </a:p>
        </p:txBody>
      </p:sp>
      <p:sp>
        <p:nvSpPr>
          <p:cNvPr id="144" name="Google Shape;144;p3"/>
          <p:cNvSpPr txBox="1"/>
          <p:nvPr/>
        </p:nvSpPr>
        <p:spPr>
          <a:xfrm>
            <a:off x="4702628" y="4287942"/>
            <a:ext cx="9556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박재영</a:t>
            </a:r>
            <a:endParaRPr/>
          </a:p>
        </p:txBody>
      </p:sp>
      <p:sp>
        <p:nvSpPr>
          <p:cNvPr id="145" name="Google Shape;145;p3"/>
          <p:cNvSpPr txBox="1"/>
          <p:nvPr/>
        </p:nvSpPr>
        <p:spPr>
          <a:xfrm>
            <a:off x="6677846" y="4287942"/>
            <a:ext cx="9556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이서은</a:t>
            </a:r>
            <a:endParaRPr/>
          </a:p>
        </p:txBody>
      </p:sp>
      <p:sp>
        <p:nvSpPr>
          <p:cNvPr id="146" name="Google Shape;146;p3"/>
          <p:cNvSpPr txBox="1"/>
          <p:nvPr/>
        </p:nvSpPr>
        <p:spPr>
          <a:xfrm>
            <a:off x="10628282" y="4349024"/>
            <a:ext cx="9556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최성림</a:t>
            </a:r>
            <a:endParaRPr sz="2000">
              <a:solidFill>
                <a:schemeClr val="dk1"/>
              </a:solidFill>
              <a:latin typeface="Arial"/>
              <a:ea typeface="Arial"/>
              <a:cs typeface="Arial"/>
              <a:sym typeface="Arial"/>
            </a:endParaRPr>
          </a:p>
        </p:txBody>
      </p:sp>
      <p:sp>
        <p:nvSpPr>
          <p:cNvPr id="147" name="Google Shape;147;p3"/>
          <p:cNvSpPr txBox="1"/>
          <p:nvPr/>
        </p:nvSpPr>
        <p:spPr>
          <a:xfrm>
            <a:off x="8653064" y="4287941"/>
            <a:ext cx="95569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정겨운</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616" name="Shape 616"/>
        <p:cNvGrpSpPr/>
        <p:nvPr/>
      </p:nvGrpSpPr>
      <p:grpSpPr>
        <a:xfrm>
          <a:off x="0" y="0"/>
          <a:ext cx="0" cy="0"/>
          <a:chOff x="0" y="0"/>
          <a:chExt cx="0" cy="0"/>
        </a:xfrm>
      </p:grpSpPr>
      <p:sp>
        <p:nvSpPr>
          <p:cNvPr id="617" name="Google Shape;617;p30"/>
          <p:cNvSpPr/>
          <p:nvPr/>
        </p:nvSpPr>
        <p:spPr>
          <a:xfrm>
            <a:off x="600250" y="1301375"/>
            <a:ext cx="7443820" cy="323906"/>
          </a:xfrm>
          <a:prstGeom prst="rect">
            <a:avLst/>
          </a:prstGeom>
          <a:solidFill>
            <a:srgbClr val="A8CD9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18" name="Google Shape;618;p30"/>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619" name="Google Shape;619;p30"/>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620" name="Google Shape;620;p30"/>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5</a:t>
            </a:r>
            <a:endParaRPr sz="4800">
              <a:solidFill>
                <a:srgbClr val="496989"/>
              </a:solidFill>
              <a:latin typeface="Arial"/>
              <a:ea typeface="Arial"/>
              <a:cs typeface="Arial"/>
              <a:sym typeface="Arial"/>
            </a:endParaRPr>
          </a:p>
        </p:txBody>
      </p:sp>
      <p:sp>
        <p:nvSpPr>
          <p:cNvPr id="621" name="Google Shape;621;p30"/>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웹페이지</a:t>
            </a:r>
            <a:endParaRPr/>
          </a:p>
        </p:txBody>
      </p:sp>
      <p:pic>
        <p:nvPicPr>
          <p:cNvPr id="622" name="Google Shape;622;p30"/>
          <p:cNvPicPr preferRelativeResize="0"/>
          <p:nvPr/>
        </p:nvPicPr>
        <p:blipFill rotWithShape="1">
          <a:blip r:embed="rId4">
            <a:alphaModFix/>
          </a:blip>
          <a:srcRect b="0" l="0" r="0" t="0"/>
          <a:stretch/>
        </p:blipFill>
        <p:spPr>
          <a:xfrm>
            <a:off x="6458837" y="1788624"/>
            <a:ext cx="4680000" cy="2520000"/>
          </a:xfrm>
          <a:prstGeom prst="rect">
            <a:avLst/>
          </a:prstGeom>
          <a:noFill/>
          <a:ln>
            <a:noFill/>
          </a:ln>
          <a:effectLst>
            <a:outerShdw blurRad="50800" rotWithShape="0" algn="ctr" dir="5400000" dist="50800">
              <a:srgbClr val="000000">
                <a:alpha val="40000"/>
              </a:srgbClr>
            </a:outerShdw>
          </a:effectLst>
        </p:spPr>
      </p:pic>
      <p:grpSp>
        <p:nvGrpSpPr>
          <p:cNvPr id="623" name="Google Shape;623;p30"/>
          <p:cNvGrpSpPr/>
          <p:nvPr/>
        </p:nvGrpSpPr>
        <p:grpSpPr>
          <a:xfrm>
            <a:off x="3763617" y="4630577"/>
            <a:ext cx="2332383" cy="1472050"/>
            <a:chOff x="633593" y="868612"/>
            <a:chExt cx="11958735" cy="5362188"/>
          </a:xfrm>
        </p:grpSpPr>
        <p:pic>
          <p:nvPicPr>
            <p:cNvPr id="624" name="Google Shape;624;p30"/>
            <p:cNvPicPr preferRelativeResize="0"/>
            <p:nvPr/>
          </p:nvPicPr>
          <p:blipFill rotWithShape="1">
            <a:blip r:embed="rId5">
              <a:alphaModFix/>
            </a:blip>
            <a:srcRect b="0" l="0" r="0" t="12230"/>
            <a:stretch/>
          </p:blipFill>
          <p:spPr>
            <a:xfrm>
              <a:off x="633593" y="868612"/>
              <a:ext cx="11958735" cy="5362188"/>
            </a:xfrm>
            <a:prstGeom prst="rect">
              <a:avLst/>
            </a:prstGeom>
            <a:noFill/>
            <a:ln>
              <a:noFill/>
            </a:ln>
          </p:spPr>
        </p:pic>
        <p:sp>
          <p:nvSpPr>
            <p:cNvPr id="625" name="Google Shape;625;p30"/>
            <p:cNvSpPr/>
            <p:nvPr/>
          </p:nvSpPr>
          <p:spPr>
            <a:xfrm>
              <a:off x="2096430" y="3085299"/>
              <a:ext cx="166778" cy="115019"/>
            </a:xfrm>
            <a:prstGeom prst="ellipse">
              <a:avLst/>
            </a:prstGeom>
            <a:noFill/>
            <a:ln cap="flat" cmpd="sng" w="9525">
              <a:solidFill>
                <a:srgbClr val="E4B543"/>
              </a:solidFill>
              <a:prstDash val="solid"/>
              <a:miter lim="800000"/>
              <a:headEnd len="sm" w="sm" type="none"/>
              <a:tailEnd len="sm" w="sm" type="none"/>
            </a:ln>
            <a:effectLst>
              <a:outerShdw blurRad="50800" rotWithShape="0" algn="ctr" dir="5400000" dist="508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 name="Google Shape;626;p30"/>
            <p:cNvSpPr/>
            <p:nvPr/>
          </p:nvSpPr>
          <p:spPr>
            <a:xfrm>
              <a:off x="2109788" y="3273425"/>
              <a:ext cx="228600" cy="74613"/>
            </a:xfrm>
            <a:prstGeom prst="rect">
              <a:avLst/>
            </a:prstGeom>
            <a:solidFill>
              <a:srgbClr val="F9F0CF"/>
            </a:solidFill>
            <a:ln>
              <a:noFill/>
            </a:ln>
            <a:effectLst>
              <a:outerShdw blurRad="50800" rotWithShape="0" algn="ctr" dir="5400000" dist="508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 name="Google Shape;627;p30"/>
            <p:cNvSpPr/>
            <p:nvPr/>
          </p:nvSpPr>
          <p:spPr>
            <a:xfrm>
              <a:off x="2503489" y="2152652"/>
              <a:ext cx="120650" cy="61912"/>
            </a:xfrm>
            <a:prstGeom prst="ellipse">
              <a:avLst/>
            </a:prstGeom>
            <a:solidFill>
              <a:srgbClr val="F9F0CF"/>
            </a:solidFill>
            <a:ln cap="flat" cmpd="sng" w="9525">
              <a:solidFill>
                <a:schemeClr val="dk1"/>
              </a:solidFill>
              <a:prstDash val="solid"/>
              <a:miter lim="800000"/>
              <a:headEnd len="sm" w="sm" type="none"/>
              <a:tailEnd len="sm" w="sm" type="none"/>
            </a:ln>
            <a:effectLst>
              <a:outerShdw blurRad="50800" rotWithShape="0" algn="ctr" dir="5400000" dist="508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30"/>
            <p:cNvSpPr/>
            <p:nvPr/>
          </p:nvSpPr>
          <p:spPr>
            <a:xfrm>
              <a:off x="2529373" y="2265363"/>
              <a:ext cx="104775" cy="45719"/>
            </a:xfrm>
            <a:prstGeom prst="rect">
              <a:avLst/>
            </a:prstGeom>
            <a:solidFill>
              <a:srgbClr val="F9F0CF"/>
            </a:solidFill>
            <a:ln>
              <a:noFill/>
            </a:ln>
            <a:effectLst>
              <a:outerShdw blurRad="50800" rotWithShape="0" algn="ctr" dir="5400000" dist="508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629" name="Google Shape;629;p30"/>
          <p:cNvPicPr preferRelativeResize="0"/>
          <p:nvPr/>
        </p:nvPicPr>
        <p:blipFill rotWithShape="1">
          <a:blip r:embed="rId6">
            <a:alphaModFix/>
          </a:blip>
          <a:srcRect b="0" l="0" r="0" t="901"/>
          <a:stretch/>
        </p:blipFill>
        <p:spPr>
          <a:xfrm>
            <a:off x="9037812" y="4630577"/>
            <a:ext cx="2202962" cy="1472050"/>
          </a:xfrm>
          <a:prstGeom prst="rect">
            <a:avLst/>
          </a:prstGeom>
          <a:noFill/>
          <a:ln>
            <a:noFill/>
          </a:ln>
          <a:effectLst>
            <a:outerShdw blurRad="50800" rotWithShape="0" algn="ctr" dir="5400000" dist="50800">
              <a:srgbClr val="000000">
                <a:alpha val="29803"/>
              </a:srgbClr>
            </a:outerShdw>
          </a:effectLst>
        </p:spPr>
      </p:pic>
      <p:sp>
        <p:nvSpPr>
          <p:cNvPr id="630" name="Google Shape;630;p30"/>
          <p:cNvSpPr/>
          <p:nvPr/>
        </p:nvSpPr>
        <p:spPr>
          <a:xfrm>
            <a:off x="10637525" y="2952377"/>
            <a:ext cx="603249" cy="1345522"/>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30"/>
          <p:cNvSpPr txBox="1"/>
          <p:nvPr/>
        </p:nvSpPr>
        <p:spPr>
          <a:xfrm>
            <a:off x="551160" y="1301375"/>
            <a:ext cx="75588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 광고 </a:t>
            </a:r>
            <a:r>
              <a:rPr lang="en-US" sz="1800">
                <a:solidFill>
                  <a:schemeClr val="dk1"/>
                </a:solidFill>
                <a:latin typeface="Arial"/>
                <a:ea typeface="Arial"/>
                <a:cs typeface="Arial"/>
                <a:sym typeface="Arial"/>
              </a:rPr>
              <a:t>-&gt; 광고 이미지 클릭시 각 연동된 펫보험, 펫 디바이스 정보 페이지로 이동</a:t>
            </a:r>
            <a:endParaRPr/>
          </a:p>
        </p:txBody>
      </p:sp>
      <p:sp>
        <p:nvSpPr>
          <p:cNvPr id="632" name="Google Shape;632;p30"/>
          <p:cNvSpPr txBox="1"/>
          <p:nvPr/>
        </p:nvSpPr>
        <p:spPr>
          <a:xfrm>
            <a:off x="4450579" y="6261732"/>
            <a:ext cx="142489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펫 보험</a:t>
            </a:r>
            <a:endParaRPr/>
          </a:p>
        </p:txBody>
      </p:sp>
      <p:sp>
        <p:nvSpPr>
          <p:cNvPr id="633" name="Google Shape;633;p30"/>
          <p:cNvSpPr txBox="1"/>
          <p:nvPr/>
        </p:nvSpPr>
        <p:spPr>
          <a:xfrm>
            <a:off x="9754144" y="6261114"/>
            <a:ext cx="9867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펫 디바이스</a:t>
            </a:r>
            <a:endParaRPr/>
          </a:p>
        </p:txBody>
      </p:sp>
      <p:pic>
        <p:nvPicPr>
          <p:cNvPr id="634" name="Google Shape;634;p30"/>
          <p:cNvPicPr preferRelativeResize="0"/>
          <p:nvPr/>
        </p:nvPicPr>
        <p:blipFill rotWithShape="1">
          <a:blip r:embed="rId7">
            <a:alphaModFix/>
          </a:blip>
          <a:srcRect b="0" l="0" r="0" t="0"/>
          <a:stretch/>
        </p:blipFill>
        <p:spPr>
          <a:xfrm>
            <a:off x="677815" y="1782535"/>
            <a:ext cx="5430821" cy="2525594"/>
          </a:xfrm>
          <a:prstGeom prst="rect">
            <a:avLst/>
          </a:prstGeom>
          <a:noFill/>
          <a:ln>
            <a:noFill/>
          </a:ln>
          <a:effectLst>
            <a:outerShdw blurRad="50800" rotWithShape="0" algn="ctr" dir="5400000" dist="50800">
              <a:srgbClr val="000000">
                <a:alpha val="40000"/>
              </a:srgbClr>
            </a:outerShdw>
          </a:effectLst>
        </p:spPr>
      </p:pic>
      <p:sp>
        <p:nvSpPr>
          <p:cNvPr id="635" name="Google Shape;635;p30"/>
          <p:cNvSpPr/>
          <p:nvPr/>
        </p:nvSpPr>
        <p:spPr>
          <a:xfrm>
            <a:off x="1558336" y="2818698"/>
            <a:ext cx="3812345" cy="161288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6" name="Google Shape;636;p30"/>
          <p:cNvSpPr txBox="1"/>
          <p:nvPr/>
        </p:nvSpPr>
        <p:spPr>
          <a:xfrm>
            <a:off x="657896" y="4630577"/>
            <a:ext cx="3169864" cy="171970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웹사이트 바로 노출 X</a:t>
            </a:r>
            <a:endParaRPr/>
          </a:p>
          <a:p>
            <a:pPr indent="0" lvl="0" marL="0" marR="0" rtl="0" algn="l">
              <a:lnSpc>
                <a:spcPct val="150000"/>
              </a:lnSpc>
              <a:spcBef>
                <a:spcPts val="0"/>
              </a:spcBef>
              <a:spcAft>
                <a:spcPts val="0"/>
              </a:spcAft>
              <a:buNone/>
            </a:pPr>
            <a:r>
              <a:rPr b="1" lang="en-US" sz="1800">
                <a:solidFill>
                  <a:schemeClr val="dk1"/>
                </a:solidFill>
                <a:latin typeface="Arial"/>
                <a:ea typeface="Arial"/>
                <a:cs typeface="Arial"/>
                <a:sym typeface="Arial"/>
              </a:rPr>
              <a:t>분석이 진행되는 동안 </a:t>
            </a:r>
            <a:br>
              <a:rPr lang="en-US" sz="1800">
                <a:solidFill>
                  <a:schemeClr val="dk1"/>
                </a:solidFill>
                <a:latin typeface="Arial"/>
                <a:ea typeface="Arial"/>
                <a:cs typeface="Arial"/>
                <a:sym typeface="Arial"/>
              </a:rPr>
            </a:br>
            <a:r>
              <a:rPr b="1" lang="en-US" sz="1800">
                <a:solidFill>
                  <a:schemeClr val="dk1"/>
                </a:solidFill>
                <a:latin typeface="Arial"/>
                <a:ea typeface="Arial"/>
                <a:cs typeface="Arial"/>
                <a:sym typeface="Arial"/>
              </a:rPr>
              <a:t>펫보험 광고</a:t>
            </a:r>
            <a:r>
              <a:rPr lang="en-US" sz="1800">
                <a:solidFill>
                  <a:schemeClr val="dk1"/>
                </a:solidFill>
                <a:latin typeface="Arial"/>
                <a:ea typeface="Arial"/>
                <a:cs typeface="Arial"/>
                <a:sym typeface="Arial"/>
              </a:rPr>
              <a:t>를 노출하여</a:t>
            </a:r>
            <a:endParaRPr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이용자의 주의를 끌고 클릭 유도</a:t>
            </a:r>
            <a:endParaRPr sz="1800">
              <a:solidFill>
                <a:schemeClr val="dk1"/>
              </a:solidFill>
              <a:latin typeface="Arial"/>
              <a:ea typeface="Arial"/>
              <a:cs typeface="Arial"/>
              <a:sym typeface="Arial"/>
            </a:endParaRPr>
          </a:p>
        </p:txBody>
      </p:sp>
      <p:sp>
        <p:nvSpPr>
          <p:cNvPr id="637" name="Google Shape;637;p30"/>
          <p:cNvSpPr txBox="1"/>
          <p:nvPr/>
        </p:nvSpPr>
        <p:spPr>
          <a:xfrm>
            <a:off x="6458837" y="4518991"/>
            <a:ext cx="2578975" cy="19082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600">
                <a:solidFill>
                  <a:schemeClr val="dk1"/>
                </a:solidFill>
                <a:latin typeface="Arial"/>
                <a:ea typeface="Arial"/>
                <a:cs typeface="Arial"/>
                <a:sym typeface="Arial"/>
              </a:rPr>
              <a:t>상대적으로 질병과는 연관성이 덜하나, </a:t>
            </a:r>
            <a:endParaRPr/>
          </a:p>
          <a:p>
            <a:pPr indent="0" lvl="0" marL="0" marR="0" rtl="0" algn="l">
              <a:lnSpc>
                <a:spcPct val="150000"/>
              </a:lnSpc>
              <a:spcBef>
                <a:spcPts val="0"/>
              </a:spcBef>
              <a:spcAft>
                <a:spcPts val="0"/>
              </a:spcAft>
              <a:buNone/>
            </a:pPr>
            <a:r>
              <a:rPr b="1" lang="en-US" sz="1600">
                <a:solidFill>
                  <a:schemeClr val="dk1"/>
                </a:solidFill>
                <a:latin typeface="Arial"/>
                <a:ea typeface="Arial"/>
                <a:cs typeface="Arial"/>
                <a:sym typeface="Arial"/>
              </a:rPr>
              <a:t>반려인 전반적으로 관심</a:t>
            </a:r>
            <a:r>
              <a:rPr lang="en-US" sz="1600">
                <a:solidFill>
                  <a:schemeClr val="dk1"/>
                </a:solidFill>
                <a:latin typeface="Arial"/>
                <a:ea typeface="Arial"/>
                <a:cs typeface="Arial"/>
                <a:sym typeface="Arial"/>
              </a:rPr>
              <a:t> 가질 수 있는 </a:t>
            </a:r>
            <a:r>
              <a:rPr b="1" lang="en-US" sz="1600">
                <a:solidFill>
                  <a:schemeClr val="dk1"/>
                </a:solidFill>
                <a:latin typeface="Arial"/>
                <a:ea typeface="Arial"/>
                <a:cs typeface="Arial"/>
                <a:sym typeface="Arial"/>
              </a:rPr>
              <a:t>펫 디바이스 광고는 서비스 소개페이지에 할당</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641" name="Shape 641"/>
        <p:cNvGrpSpPr/>
        <p:nvPr/>
      </p:nvGrpSpPr>
      <p:grpSpPr>
        <a:xfrm>
          <a:off x="0" y="0"/>
          <a:ext cx="0" cy="0"/>
          <a:chOff x="0" y="0"/>
          <a:chExt cx="0" cy="0"/>
        </a:xfrm>
      </p:grpSpPr>
      <p:cxnSp>
        <p:nvCxnSpPr>
          <p:cNvPr id="642" name="Google Shape;642;p31"/>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643" name="Google Shape;643;p31"/>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644" name="Google Shape;644;p31"/>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6</a:t>
            </a:r>
            <a:endParaRPr sz="4800">
              <a:solidFill>
                <a:srgbClr val="496989"/>
              </a:solidFill>
              <a:latin typeface="Arial"/>
              <a:ea typeface="Arial"/>
              <a:cs typeface="Arial"/>
              <a:sym typeface="Arial"/>
            </a:endParaRPr>
          </a:p>
        </p:txBody>
      </p:sp>
      <p:sp>
        <p:nvSpPr>
          <p:cNvPr id="645" name="Google Shape;645;p31"/>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400">
              <a:solidFill>
                <a:schemeClr val="dk1"/>
              </a:solidFill>
              <a:latin typeface="Arial"/>
              <a:ea typeface="Arial"/>
              <a:cs typeface="Arial"/>
              <a:sym typeface="Arial"/>
            </a:endParaRPr>
          </a:p>
        </p:txBody>
      </p:sp>
      <p:pic>
        <p:nvPicPr>
          <p:cNvPr id="646" name="Google Shape;646;p31"/>
          <p:cNvPicPr preferRelativeResize="0"/>
          <p:nvPr/>
        </p:nvPicPr>
        <p:blipFill rotWithShape="1">
          <a:blip r:embed="rId4">
            <a:alphaModFix amt="70000"/>
          </a:blip>
          <a:srcRect b="0" l="0" r="0" t="0"/>
          <a:stretch/>
        </p:blipFill>
        <p:spPr>
          <a:xfrm>
            <a:off x="4638498" y="2808368"/>
            <a:ext cx="1016534" cy="975561"/>
          </a:xfrm>
          <a:prstGeom prst="rect">
            <a:avLst/>
          </a:prstGeom>
          <a:noFill/>
          <a:ln>
            <a:noFill/>
          </a:ln>
        </p:spPr>
      </p:pic>
      <p:cxnSp>
        <p:nvCxnSpPr>
          <p:cNvPr id="647" name="Google Shape;647;p31"/>
          <p:cNvCxnSpPr/>
          <p:nvPr/>
        </p:nvCxnSpPr>
        <p:spPr>
          <a:xfrm>
            <a:off x="5735638" y="1131785"/>
            <a:ext cx="0" cy="5633653"/>
          </a:xfrm>
          <a:prstGeom prst="straightConnector1">
            <a:avLst/>
          </a:prstGeom>
          <a:noFill/>
          <a:ln cap="flat" cmpd="sng" w="19050">
            <a:solidFill>
              <a:srgbClr val="496989"/>
            </a:solidFill>
            <a:prstDash val="solid"/>
            <a:miter lim="800000"/>
            <a:headEnd len="sm" w="sm" type="none"/>
            <a:tailEnd len="sm" w="sm" type="none"/>
          </a:ln>
        </p:spPr>
      </p:cxnSp>
      <p:cxnSp>
        <p:nvCxnSpPr>
          <p:cNvPr id="648" name="Google Shape;648;p31"/>
          <p:cNvCxnSpPr/>
          <p:nvPr/>
        </p:nvCxnSpPr>
        <p:spPr>
          <a:xfrm rot="10800000">
            <a:off x="409517" y="4023173"/>
            <a:ext cx="11135484" cy="0"/>
          </a:xfrm>
          <a:prstGeom prst="straightConnector1">
            <a:avLst/>
          </a:prstGeom>
          <a:noFill/>
          <a:ln cap="flat" cmpd="sng" w="19050">
            <a:solidFill>
              <a:srgbClr val="496989"/>
            </a:solidFill>
            <a:prstDash val="solid"/>
            <a:miter lim="800000"/>
            <a:headEnd len="sm" w="sm" type="none"/>
            <a:tailEnd len="sm" w="sm" type="none"/>
          </a:ln>
        </p:spPr>
      </p:cxnSp>
      <p:pic>
        <p:nvPicPr>
          <p:cNvPr id="649" name="Google Shape;649;p31"/>
          <p:cNvPicPr preferRelativeResize="0"/>
          <p:nvPr/>
        </p:nvPicPr>
        <p:blipFill rotWithShape="1">
          <a:blip r:embed="rId5">
            <a:alphaModFix amt="70000"/>
          </a:blip>
          <a:srcRect b="0" l="0" r="0" t="0"/>
          <a:stretch/>
        </p:blipFill>
        <p:spPr>
          <a:xfrm>
            <a:off x="5816245" y="2808367"/>
            <a:ext cx="1016534" cy="975561"/>
          </a:xfrm>
          <a:prstGeom prst="rect">
            <a:avLst/>
          </a:prstGeom>
          <a:noFill/>
          <a:ln>
            <a:noFill/>
          </a:ln>
        </p:spPr>
      </p:pic>
      <p:pic>
        <p:nvPicPr>
          <p:cNvPr id="650" name="Google Shape;650;p31"/>
          <p:cNvPicPr preferRelativeResize="0"/>
          <p:nvPr/>
        </p:nvPicPr>
        <p:blipFill rotWithShape="1">
          <a:blip r:embed="rId6">
            <a:alphaModFix amt="70000"/>
          </a:blip>
          <a:srcRect b="0" l="0" r="0" t="0"/>
          <a:stretch/>
        </p:blipFill>
        <p:spPr>
          <a:xfrm>
            <a:off x="4638498" y="4352003"/>
            <a:ext cx="1016534" cy="975561"/>
          </a:xfrm>
          <a:prstGeom prst="rect">
            <a:avLst/>
          </a:prstGeom>
          <a:noFill/>
          <a:ln>
            <a:noFill/>
          </a:ln>
        </p:spPr>
      </p:pic>
      <p:pic>
        <p:nvPicPr>
          <p:cNvPr id="651" name="Google Shape;651;p31"/>
          <p:cNvPicPr preferRelativeResize="0"/>
          <p:nvPr/>
        </p:nvPicPr>
        <p:blipFill rotWithShape="1">
          <a:blip r:embed="rId7">
            <a:alphaModFix amt="70000"/>
          </a:blip>
          <a:srcRect b="0" l="0" r="0" t="0"/>
          <a:stretch/>
        </p:blipFill>
        <p:spPr>
          <a:xfrm>
            <a:off x="5816245" y="4352002"/>
            <a:ext cx="1016534" cy="975561"/>
          </a:xfrm>
          <a:prstGeom prst="rect">
            <a:avLst/>
          </a:prstGeom>
          <a:noFill/>
          <a:ln>
            <a:noFill/>
          </a:ln>
        </p:spPr>
      </p:pic>
      <p:sp>
        <p:nvSpPr>
          <p:cNvPr id="652" name="Google Shape;652;p31"/>
          <p:cNvSpPr txBox="1"/>
          <p:nvPr/>
        </p:nvSpPr>
        <p:spPr>
          <a:xfrm>
            <a:off x="4860507" y="2914839"/>
            <a:ext cx="8751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Arial"/>
                <a:ea typeface="Arial"/>
                <a:cs typeface="Arial"/>
                <a:sym typeface="Arial"/>
              </a:rPr>
              <a:t>S</a:t>
            </a:r>
            <a:endParaRPr b="1" sz="5400">
              <a:solidFill>
                <a:schemeClr val="dk1"/>
              </a:solidFill>
              <a:latin typeface="Arial"/>
              <a:ea typeface="Arial"/>
              <a:cs typeface="Arial"/>
              <a:sym typeface="Arial"/>
            </a:endParaRPr>
          </a:p>
        </p:txBody>
      </p:sp>
      <p:sp>
        <p:nvSpPr>
          <p:cNvPr id="653" name="Google Shape;653;p31"/>
          <p:cNvSpPr txBox="1"/>
          <p:nvPr/>
        </p:nvSpPr>
        <p:spPr>
          <a:xfrm>
            <a:off x="5977259" y="2935429"/>
            <a:ext cx="8751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200">
                <a:solidFill>
                  <a:schemeClr val="dk1"/>
                </a:solidFill>
                <a:latin typeface="Arial"/>
                <a:ea typeface="Arial"/>
                <a:cs typeface="Arial"/>
                <a:sym typeface="Arial"/>
              </a:rPr>
              <a:t>W</a:t>
            </a:r>
            <a:endParaRPr b="1" sz="5200">
              <a:solidFill>
                <a:schemeClr val="dk1"/>
              </a:solidFill>
              <a:latin typeface="Arial"/>
              <a:ea typeface="Arial"/>
              <a:cs typeface="Arial"/>
              <a:sym typeface="Arial"/>
            </a:endParaRPr>
          </a:p>
        </p:txBody>
      </p:sp>
      <p:sp>
        <p:nvSpPr>
          <p:cNvPr id="654" name="Google Shape;654;p31"/>
          <p:cNvSpPr txBox="1"/>
          <p:nvPr/>
        </p:nvSpPr>
        <p:spPr>
          <a:xfrm>
            <a:off x="4820204" y="4470976"/>
            <a:ext cx="8751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Arial"/>
                <a:ea typeface="Arial"/>
                <a:cs typeface="Arial"/>
                <a:sym typeface="Arial"/>
              </a:rPr>
              <a:t>O</a:t>
            </a:r>
            <a:endParaRPr b="1" sz="5400">
              <a:solidFill>
                <a:schemeClr val="dk1"/>
              </a:solidFill>
              <a:latin typeface="Arial"/>
              <a:ea typeface="Arial"/>
              <a:cs typeface="Arial"/>
              <a:sym typeface="Arial"/>
            </a:endParaRPr>
          </a:p>
        </p:txBody>
      </p:sp>
      <p:sp>
        <p:nvSpPr>
          <p:cNvPr id="655" name="Google Shape;655;p31"/>
          <p:cNvSpPr txBox="1"/>
          <p:nvPr/>
        </p:nvSpPr>
        <p:spPr>
          <a:xfrm>
            <a:off x="6038254" y="4470976"/>
            <a:ext cx="8751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Arial"/>
                <a:ea typeface="Arial"/>
                <a:cs typeface="Arial"/>
                <a:sym typeface="Arial"/>
              </a:rPr>
              <a:t>T</a:t>
            </a:r>
            <a:endParaRPr b="1" sz="5400">
              <a:solidFill>
                <a:schemeClr val="dk1"/>
              </a:solidFill>
              <a:latin typeface="Arial"/>
              <a:ea typeface="Arial"/>
              <a:cs typeface="Arial"/>
              <a:sym typeface="Arial"/>
            </a:endParaRPr>
          </a:p>
        </p:txBody>
      </p:sp>
      <p:sp>
        <p:nvSpPr>
          <p:cNvPr id="656" name="Google Shape;656;p31"/>
          <p:cNvSpPr txBox="1"/>
          <p:nvPr/>
        </p:nvSpPr>
        <p:spPr>
          <a:xfrm>
            <a:off x="4696788" y="3704807"/>
            <a:ext cx="998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Strength</a:t>
            </a:r>
            <a:endParaRPr sz="1400">
              <a:solidFill>
                <a:schemeClr val="dk1"/>
              </a:solidFill>
              <a:latin typeface="Arial"/>
              <a:ea typeface="Arial"/>
              <a:cs typeface="Arial"/>
              <a:sym typeface="Arial"/>
            </a:endParaRPr>
          </a:p>
        </p:txBody>
      </p:sp>
      <p:sp>
        <p:nvSpPr>
          <p:cNvPr id="657" name="Google Shape;657;p31"/>
          <p:cNvSpPr txBox="1"/>
          <p:nvPr/>
        </p:nvSpPr>
        <p:spPr>
          <a:xfrm>
            <a:off x="5877041" y="3700051"/>
            <a:ext cx="998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Weakness</a:t>
            </a:r>
            <a:endParaRPr sz="1400">
              <a:solidFill>
                <a:schemeClr val="dk1"/>
              </a:solidFill>
              <a:latin typeface="Arial"/>
              <a:ea typeface="Arial"/>
              <a:cs typeface="Arial"/>
              <a:sym typeface="Arial"/>
            </a:endParaRPr>
          </a:p>
        </p:txBody>
      </p:sp>
      <p:sp>
        <p:nvSpPr>
          <p:cNvPr id="658" name="Google Shape;658;p31"/>
          <p:cNvSpPr txBox="1"/>
          <p:nvPr/>
        </p:nvSpPr>
        <p:spPr>
          <a:xfrm>
            <a:off x="4517779" y="4101139"/>
            <a:ext cx="125797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Opportunity</a:t>
            </a:r>
            <a:endParaRPr sz="1400">
              <a:solidFill>
                <a:schemeClr val="dk1"/>
              </a:solidFill>
              <a:latin typeface="Arial"/>
              <a:ea typeface="Arial"/>
              <a:cs typeface="Arial"/>
              <a:sym typeface="Arial"/>
            </a:endParaRPr>
          </a:p>
        </p:txBody>
      </p:sp>
      <p:sp>
        <p:nvSpPr>
          <p:cNvPr id="659" name="Google Shape;659;p31"/>
          <p:cNvSpPr txBox="1"/>
          <p:nvPr/>
        </p:nvSpPr>
        <p:spPr>
          <a:xfrm>
            <a:off x="5995062" y="4101139"/>
            <a:ext cx="998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Threat</a:t>
            </a:r>
            <a:endParaRPr sz="1400">
              <a:solidFill>
                <a:schemeClr val="dk1"/>
              </a:solidFill>
              <a:latin typeface="Arial"/>
              <a:ea typeface="Arial"/>
              <a:cs typeface="Arial"/>
              <a:sym typeface="Arial"/>
            </a:endParaRPr>
          </a:p>
        </p:txBody>
      </p:sp>
      <p:sp>
        <p:nvSpPr>
          <p:cNvPr id="660" name="Google Shape;660;p31"/>
          <p:cNvSpPr txBox="1"/>
          <p:nvPr/>
        </p:nvSpPr>
        <p:spPr>
          <a:xfrm>
            <a:off x="568817" y="1082043"/>
            <a:ext cx="4211084" cy="28469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5000"/>
              </a:lnSpc>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정확도 약 90%</a:t>
            </a:r>
            <a:r>
              <a:rPr lang="en-US" sz="1600">
                <a:solidFill>
                  <a:schemeClr val="dk1"/>
                </a:solidFill>
                <a:latin typeface="Arial"/>
                <a:ea typeface="Arial"/>
                <a:cs typeface="Arial"/>
                <a:sym typeface="Arial"/>
              </a:rPr>
              <a:t>에 달하는 모델의 성능</a:t>
            </a:r>
            <a:endParaRPr sz="1600">
              <a:solidFill>
                <a:schemeClr val="dk1"/>
              </a:solidFill>
              <a:latin typeface="Arial"/>
              <a:ea typeface="Arial"/>
              <a:cs typeface="Arial"/>
              <a:sym typeface="Arial"/>
            </a:endParaRPr>
          </a:p>
          <a:p>
            <a:pPr indent="-285750" lvl="0" marL="285750" marR="0" rtl="0" algn="l">
              <a:lnSpc>
                <a:spcPct val="12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반려인들에게는 필수인 동물 병원 방문, 그러나 부담되는 동물 병원비 -&gt; 동물 병원 방문 이전 이용하는 서비스로서 </a:t>
            </a:r>
            <a:r>
              <a:rPr b="1" lang="en-US" sz="1600">
                <a:solidFill>
                  <a:schemeClr val="dk1"/>
                </a:solidFill>
                <a:latin typeface="Arial"/>
                <a:ea typeface="Arial"/>
                <a:cs typeface="Arial"/>
                <a:sym typeface="Arial"/>
              </a:rPr>
              <a:t>병원 방문 수요만큼의 서비스 이용 수요 확보 가능</a:t>
            </a:r>
            <a:endParaRPr b="1" sz="1600">
              <a:solidFill>
                <a:schemeClr val="dk1"/>
              </a:solidFill>
              <a:latin typeface="Arial"/>
              <a:ea typeface="Arial"/>
              <a:cs typeface="Arial"/>
              <a:sym typeface="Arial"/>
            </a:endParaRPr>
          </a:p>
          <a:p>
            <a:pPr indent="-285750" lvl="0" marL="285750" marR="0" rtl="0" algn="l">
              <a:lnSpc>
                <a:spcPct val="12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사진을 찍고 업로드하기만 하면 되는 </a:t>
            </a:r>
            <a:endParaRPr sz="1600">
              <a:solidFill>
                <a:schemeClr val="dk1"/>
              </a:solidFill>
              <a:latin typeface="Arial"/>
              <a:ea typeface="Arial"/>
              <a:cs typeface="Arial"/>
              <a:sym typeface="Arial"/>
            </a:endParaRPr>
          </a:p>
          <a:p>
            <a:pPr indent="0" lvl="0" marL="0" marR="0" rtl="0" algn="l">
              <a:lnSpc>
                <a:spcPct val="125000"/>
              </a:lnSpc>
              <a:spcBef>
                <a:spcPts val="0"/>
              </a:spcBef>
              <a:spcAft>
                <a:spcPts val="0"/>
              </a:spcAft>
              <a:buNone/>
            </a:pP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쉬운 이용 방법</a:t>
            </a:r>
            <a:endParaRPr b="1" sz="1600">
              <a:solidFill>
                <a:schemeClr val="dk1"/>
              </a:solidFill>
              <a:latin typeface="Arial"/>
              <a:ea typeface="Arial"/>
              <a:cs typeface="Arial"/>
              <a:sym typeface="Arial"/>
            </a:endParaRPr>
          </a:p>
          <a:p>
            <a:pPr indent="-285750" lvl="0" marL="285750" marR="0" rtl="0" algn="l">
              <a:lnSpc>
                <a:spcPct val="125000"/>
              </a:lnSpc>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광고</a:t>
            </a:r>
            <a:r>
              <a:rPr lang="en-US" sz="1600">
                <a:solidFill>
                  <a:schemeClr val="dk1"/>
                </a:solidFill>
                <a:latin typeface="Arial"/>
                <a:ea typeface="Arial"/>
                <a:cs typeface="Arial"/>
                <a:sym typeface="Arial"/>
              </a:rPr>
              <a:t>를 통한, 반려동물 시장의 다양한 상품과의 제휴를 통해 수익성 확보</a:t>
            </a:r>
            <a:endParaRPr sz="1600">
              <a:solidFill>
                <a:schemeClr val="dk1"/>
              </a:solidFill>
              <a:latin typeface="Arial"/>
              <a:ea typeface="Arial"/>
              <a:cs typeface="Arial"/>
              <a:sym typeface="Arial"/>
            </a:endParaRPr>
          </a:p>
        </p:txBody>
      </p:sp>
      <p:sp>
        <p:nvSpPr>
          <p:cNvPr id="661" name="Google Shape;661;p31"/>
          <p:cNvSpPr txBox="1"/>
          <p:nvPr/>
        </p:nvSpPr>
        <p:spPr>
          <a:xfrm>
            <a:off x="7013404" y="1368092"/>
            <a:ext cx="4180685" cy="223138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진단에 있어 한계 존재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ex) 특정 안과질환(백내장, 결막염)에 대해 확인 가능</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-&gt; 모델의 추가 및 발전으로 해결 가능</a:t>
            </a:r>
            <a:endParaRPr sz="1600">
              <a:solidFill>
                <a:schemeClr val="dk1"/>
              </a:solidFill>
              <a:latin typeface="Arial"/>
              <a:ea typeface="Arial"/>
              <a:cs typeface="Arial"/>
              <a:sym typeface="Arial"/>
            </a:endParaRPr>
          </a:p>
          <a:p>
            <a:pPr indent="-285750" lvl="0" marL="285750" marR="0" rtl="0" algn="l">
              <a:lnSpc>
                <a:spcPct val="12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웹사이트 이용 방식으로 사진을 웹에 업로드해야하는 불편함</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-&gt; 모바일 버전 개발로 해결 가능</a:t>
            </a:r>
            <a:endParaRPr sz="1600">
              <a:solidFill>
                <a:schemeClr val="dk1"/>
              </a:solidFill>
              <a:latin typeface="Arial"/>
              <a:ea typeface="Arial"/>
              <a:cs typeface="Arial"/>
              <a:sym typeface="Arial"/>
            </a:endParaRPr>
          </a:p>
        </p:txBody>
      </p:sp>
      <p:sp>
        <p:nvSpPr>
          <p:cNvPr id="662" name="Google Shape;662;p31"/>
          <p:cNvSpPr txBox="1"/>
          <p:nvPr/>
        </p:nvSpPr>
        <p:spPr>
          <a:xfrm>
            <a:off x="579159" y="4392369"/>
            <a:ext cx="4180685" cy="161582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반려인구의 지속적인 증가 but 반려동물 비대면 진단 시장은 아직 크지 않음. 이에 대한 초기 수요를 충족할 수 있음.</a:t>
            </a:r>
            <a:endParaRPr/>
          </a:p>
          <a:p>
            <a:pPr indent="-285750" lvl="0" marL="285750" marR="0" rtl="0" algn="l">
              <a:lnSpc>
                <a:spcPct val="12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성장하고 있는 펫보험 시장에 따른 광고수익 증대 기대할 수있음.</a:t>
            </a:r>
            <a:endParaRPr/>
          </a:p>
        </p:txBody>
      </p:sp>
      <p:sp>
        <p:nvSpPr>
          <p:cNvPr id="663" name="Google Shape;663;p31"/>
          <p:cNvSpPr txBox="1"/>
          <p:nvPr/>
        </p:nvSpPr>
        <p:spPr>
          <a:xfrm>
            <a:off x="7108579" y="4255027"/>
            <a:ext cx="4180685" cy="13080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경쟁 및 선두 업체에서 제공하는 폭넓은 진단 서비스 (피부, 치아, 관절)</a:t>
            </a:r>
            <a:endParaRPr/>
          </a:p>
          <a:p>
            <a:pPr indent="-285750" lvl="0" marL="285750" marR="0" rtl="0" algn="l">
              <a:lnSpc>
                <a:spcPct val="125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수익성이 반려동물 상품 시장의 흥망에 다소 의존될 수 있음.</a:t>
            </a:r>
            <a:endParaRPr/>
          </a:p>
        </p:txBody>
      </p:sp>
      <p:sp>
        <p:nvSpPr>
          <p:cNvPr id="664" name="Google Shape;664;p31"/>
          <p:cNvSpPr txBox="1"/>
          <p:nvPr/>
        </p:nvSpPr>
        <p:spPr>
          <a:xfrm>
            <a:off x="1112013" y="443432"/>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SWOT 분석 </a:t>
            </a:r>
            <a:endParaRPr/>
          </a:p>
        </p:txBody>
      </p:sp>
      <p:sp>
        <p:nvSpPr>
          <p:cNvPr id="665" name="Google Shape;665;p31"/>
          <p:cNvSpPr txBox="1"/>
          <p:nvPr/>
        </p:nvSpPr>
        <p:spPr>
          <a:xfrm>
            <a:off x="2743135" y="506321"/>
            <a:ext cx="44658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출시 이전 서비스 내부 및 외부 환경 분석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669" name="Shape 669"/>
        <p:cNvGrpSpPr/>
        <p:nvPr/>
      </p:nvGrpSpPr>
      <p:grpSpPr>
        <a:xfrm>
          <a:off x="0" y="0"/>
          <a:ext cx="0" cy="0"/>
          <a:chOff x="0" y="0"/>
          <a:chExt cx="0" cy="0"/>
        </a:xfrm>
      </p:grpSpPr>
      <p:sp>
        <p:nvSpPr>
          <p:cNvPr id="670" name="Google Shape;670;p32"/>
          <p:cNvSpPr/>
          <p:nvPr/>
        </p:nvSpPr>
        <p:spPr>
          <a:xfrm>
            <a:off x="277270" y="1067105"/>
            <a:ext cx="11011994" cy="3257121"/>
          </a:xfrm>
          <a:prstGeom prst="downArrowCallout">
            <a:avLst>
              <a:gd fmla="val 24701" name="adj1"/>
              <a:gd fmla="val 33532" name="adj2"/>
              <a:gd fmla="val 27245" name="adj3"/>
              <a:gd fmla="val 64977" name="adj4"/>
            </a:avLst>
          </a:prstGeom>
          <a:solidFill>
            <a:srgbClr val="A8CD9F"/>
          </a:solidFill>
          <a:ln cap="flat" cmpd="sng" w="1270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71" name="Google Shape;671;p32"/>
          <p:cNvPicPr preferRelativeResize="0"/>
          <p:nvPr/>
        </p:nvPicPr>
        <p:blipFill rotWithShape="1">
          <a:blip r:embed="rId3">
            <a:alphaModFix amt="70000"/>
          </a:blip>
          <a:srcRect b="0" l="0" r="0" t="0"/>
          <a:stretch/>
        </p:blipFill>
        <p:spPr>
          <a:xfrm>
            <a:off x="5916678" y="1581140"/>
            <a:ext cx="1016534" cy="975561"/>
          </a:xfrm>
          <a:prstGeom prst="rect">
            <a:avLst/>
          </a:prstGeom>
          <a:noFill/>
          <a:ln>
            <a:noFill/>
          </a:ln>
        </p:spPr>
      </p:pic>
      <p:cxnSp>
        <p:nvCxnSpPr>
          <p:cNvPr id="672" name="Google Shape;672;p32"/>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673" name="Google Shape;673;p32"/>
          <p:cNvPicPr preferRelativeResize="0"/>
          <p:nvPr/>
        </p:nvPicPr>
        <p:blipFill rotWithShape="1">
          <a:blip r:embed="rId4">
            <a:alphaModFix/>
          </a:blip>
          <a:srcRect b="0" l="0" r="0" t="0"/>
          <a:stretch/>
        </p:blipFill>
        <p:spPr>
          <a:xfrm>
            <a:off x="11438789" y="742556"/>
            <a:ext cx="420624" cy="403670"/>
          </a:xfrm>
          <a:prstGeom prst="rect">
            <a:avLst/>
          </a:prstGeom>
          <a:noFill/>
          <a:ln>
            <a:noFill/>
          </a:ln>
        </p:spPr>
      </p:pic>
      <p:sp>
        <p:nvSpPr>
          <p:cNvPr id="674" name="Google Shape;674;p32"/>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6</a:t>
            </a:r>
            <a:endParaRPr sz="4800">
              <a:solidFill>
                <a:srgbClr val="496989"/>
              </a:solidFill>
              <a:latin typeface="Arial"/>
              <a:ea typeface="Arial"/>
              <a:cs typeface="Arial"/>
              <a:sym typeface="Arial"/>
            </a:endParaRPr>
          </a:p>
        </p:txBody>
      </p:sp>
      <p:sp>
        <p:nvSpPr>
          <p:cNvPr id="675" name="Google Shape;675;p32"/>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400">
              <a:solidFill>
                <a:schemeClr val="dk1"/>
              </a:solidFill>
              <a:latin typeface="Arial"/>
              <a:ea typeface="Arial"/>
              <a:cs typeface="Arial"/>
              <a:sym typeface="Arial"/>
            </a:endParaRPr>
          </a:p>
        </p:txBody>
      </p:sp>
      <p:pic>
        <p:nvPicPr>
          <p:cNvPr id="676" name="Google Shape;676;p32"/>
          <p:cNvPicPr preferRelativeResize="0"/>
          <p:nvPr/>
        </p:nvPicPr>
        <p:blipFill rotWithShape="1">
          <a:blip r:embed="rId5">
            <a:alphaModFix amt="70000"/>
          </a:blip>
          <a:srcRect b="0" l="0" r="0" t="0"/>
          <a:stretch/>
        </p:blipFill>
        <p:spPr>
          <a:xfrm>
            <a:off x="509650" y="1330277"/>
            <a:ext cx="1016534" cy="975561"/>
          </a:xfrm>
          <a:prstGeom prst="rect">
            <a:avLst/>
          </a:prstGeom>
          <a:noFill/>
          <a:ln>
            <a:noFill/>
          </a:ln>
        </p:spPr>
      </p:pic>
      <p:sp>
        <p:nvSpPr>
          <p:cNvPr id="677" name="Google Shape;677;p32"/>
          <p:cNvSpPr txBox="1"/>
          <p:nvPr/>
        </p:nvSpPr>
        <p:spPr>
          <a:xfrm>
            <a:off x="670664" y="1457339"/>
            <a:ext cx="8751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200">
                <a:solidFill>
                  <a:schemeClr val="dk1"/>
                </a:solidFill>
                <a:latin typeface="Arial"/>
                <a:ea typeface="Arial"/>
                <a:cs typeface="Arial"/>
                <a:sym typeface="Arial"/>
              </a:rPr>
              <a:t>W</a:t>
            </a:r>
            <a:endParaRPr b="1" sz="5200">
              <a:solidFill>
                <a:schemeClr val="dk1"/>
              </a:solidFill>
              <a:latin typeface="Arial"/>
              <a:ea typeface="Arial"/>
              <a:cs typeface="Arial"/>
              <a:sym typeface="Arial"/>
            </a:endParaRPr>
          </a:p>
        </p:txBody>
      </p:sp>
      <p:sp>
        <p:nvSpPr>
          <p:cNvPr id="678" name="Google Shape;678;p32"/>
          <p:cNvSpPr txBox="1"/>
          <p:nvPr/>
        </p:nvSpPr>
        <p:spPr>
          <a:xfrm>
            <a:off x="570446" y="2221961"/>
            <a:ext cx="998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Weakness</a:t>
            </a:r>
            <a:endParaRPr sz="1400">
              <a:solidFill>
                <a:schemeClr val="dk1"/>
              </a:solidFill>
              <a:latin typeface="Arial"/>
              <a:ea typeface="Arial"/>
              <a:cs typeface="Arial"/>
              <a:sym typeface="Arial"/>
            </a:endParaRPr>
          </a:p>
        </p:txBody>
      </p:sp>
      <p:sp>
        <p:nvSpPr>
          <p:cNvPr id="679" name="Google Shape;679;p32"/>
          <p:cNvSpPr txBox="1"/>
          <p:nvPr/>
        </p:nvSpPr>
        <p:spPr>
          <a:xfrm>
            <a:off x="1646013" y="1262449"/>
            <a:ext cx="4282839" cy="169469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5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진단에 있어 한계 존재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ex) 특정 안과질환(백내장, 결막염)에 대해 확인 가능</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-&gt; 모델의 추가 및 발전으로 해결 가능</a:t>
            </a:r>
            <a:endParaRPr sz="1400">
              <a:solidFill>
                <a:schemeClr val="dk1"/>
              </a:solidFill>
              <a:latin typeface="Arial"/>
              <a:ea typeface="Arial"/>
              <a:cs typeface="Arial"/>
              <a:sym typeface="Arial"/>
            </a:endParaRPr>
          </a:p>
          <a:p>
            <a:pPr indent="-285750" lvl="0" marL="285750" marR="0" rtl="0" algn="l">
              <a:lnSpc>
                <a:spcPct val="125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웹사이트 이용 방식으로 사진을 웹에 업로드해야하는 불편함</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-&gt; 모바일 버전 개발로 해결 가능</a:t>
            </a:r>
            <a:endParaRPr sz="1400">
              <a:solidFill>
                <a:schemeClr val="dk1"/>
              </a:solidFill>
              <a:latin typeface="Arial"/>
              <a:ea typeface="Arial"/>
              <a:cs typeface="Arial"/>
              <a:sym typeface="Arial"/>
            </a:endParaRPr>
          </a:p>
        </p:txBody>
      </p:sp>
      <p:sp>
        <p:nvSpPr>
          <p:cNvPr id="680" name="Google Shape;680;p32"/>
          <p:cNvSpPr txBox="1"/>
          <p:nvPr/>
        </p:nvSpPr>
        <p:spPr>
          <a:xfrm>
            <a:off x="1112013" y="443432"/>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SWOT 분석 </a:t>
            </a:r>
            <a:endParaRPr/>
          </a:p>
        </p:txBody>
      </p:sp>
      <p:sp>
        <p:nvSpPr>
          <p:cNvPr id="681" name="Google Shape;681;p32"/>
          <p:cNvSpPr txBox="1"/>
          <p:nvPr/>
        </p:nvSpPr>
        <p:spPr>
          <a:xfrm>
            <a:off x="2743135" y="506321"/>
            <a:ext cx="44658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향후 과제</a:t>
            </a:r>
            <a:endParaRPr/>
          </a:p>
        </p:txBody>
      </p:sp>
      <p:sp>
        <p:nvSpPr>
          <p:cNvPr id="682" name="Google Shape;682;p32"/>
          <p:cNvSpPr txBox="1"/>
          <p:nvPr/>
        </p:nvSpPr>
        <p:spPr>
          <a:xfrm>
            <a:off x="6138687" y="1700114"/>
            <a:ext cx="87513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Arial"/>
                <a:ea typeface="Arial"/>
                <a:cs typeface="Arial"/>
                <a:sym typeface="Arial"/>
              </a:rPr>
              <a:t>T</a:t>
            </a:r>
            <a:endParaRPr b="1" sz="5400">
              <a:solidFill>
                <a:schemeClr val="dk1"/>
              </a:solidFill>
              <a:latin typeface="Arial"/>
              <a:ea typeface="Arial"/>
              <a:cs typeface="Arial"/>
              <a:sym typeface="Arial"/>
            </a:endParaRPr>
          </a:p>
        </p:txBody>
      </p:sp>
      <p:sp>
        <p:nvSpPr>
          <p:cNvPr id="683" name="Google Shape;683;p32"/>
          <p:cNvSpPr txBox="1"/>
          <p:nvPr/>
        </p:nvSpPr>
        <p:spPr>
          <a:xfrm>
            <a:off x="6095495" y="1330277"/>
            <a:ext cx="9985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Threat</a:t>
            </a:r>
            <a:endParaRPr sz="1400">
              <a:solidFill>
                <a:schemeClr val="dk1"/>
              </a:solidFill>
              <a:latin typeface="Arial"/>
              <a:ea typeface="Arial"/>
              <a:cs typeface="Arial"/>
              <a:sym typeface="Arial"/>
            </a:endParaRPr>
          </a:p>
        </p:txBody>
      </p:sp>
      <p:sp>
        <p:nvSpPr>
          <p:cNvPr id="684" name="Google Shape;684;p32"/>
          <p:cNvSpPr txBox="1"/>
          <p:nvPr/>
        </p:nvSpPr>
        <p:spPr>
          <a:xfrm>
            <a:off x="7143047" y="1262449"/>
            <a:ext cx="4180685" cy="11560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5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경쟁 및 선두 업체에서 제공하는 폭넓은 진단 서비스 (피부, 치아, 관절)</a:t>
            </a:r>
            <a:endParaRPr/>
          </a:p>
          <a:p>
            <a:pPr indent="-285750" lvl="0" marL="285750" marR="0" rtl="0" algn="l">
              <a:lnSpc>
                <a:spcPct val="125000"/>
              </a:lnSpc>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수익성이 반려동물 상품 시장의 흥망에 다소 의존될 수 있음.</a:t>
            </a:r>
            <a:endParaRPr/>
          </a:p>
        </p:txBody>
      </p:sp>
      <p:sp>
        <p:nvSpPr>
          <p:cNvPr id="685" name="Google Shape;685;p32"/>
          <p:cNvSpPr txBox="1"/>
          <p:nvPr/>
        </p:nvSpPr>
        <p:spPr>
          <a:xfrm>
            <a:off x="4093102" y="3566012"/>
            <a:ext cx="338033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향후 과제</a:t>
            </a:r>
            <a:endParaRPr/>
          </a:p>
        </p:txBody>
      </p:sp>
      <p:sp>
        <p:nvSpPr>
          <p:cNvPr id="686" name="Google Shape;686;p32"/>
          <p:cNvSpPr txBox="1"/>
          <p:nvPr/>
        </p:nvSpPr>
        <p:spPr>
          <a:xfrm>
            <a:off x="1427203" y="4515546"/>
            <a:ext cx="10335130" cy="2135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1. 시장에서의 경쟁성 확보를 위해 더욱 </a:t>
            </a:r>
            <a:r>
              <a:rPr b="1" lang="en-US" sz="1800">
                <a:solidFill>
                  <a:schemeClr val="dk1"/>
                </a:solidFill>
                <a:latin typeface="Arial"/>
                <a:ea typeface="Arial"/>
                <a:cs typeface="Arial"/>
                <a:sym typeface="Arial"/>
              </a:rPr>
              <a:t>다양한 질병</a:t>
            </a:r>
            <a:r>
              <a:rPr lang="en-US" sz="1800">
                <a:solidFill>
                  <a:schemeClr val="dk1"/>
                </a:solidFill>
                <a:latin typeface="Arial"/>
                <a:ea typeface="Arial"/>
                <a:cs typeface="Arial"/>
                <a:sym typeface="Arial"/>
              </a:rPr>
              <a:t>을 판별할 수 있는 서비스 제공 필요</a:t>
            </a:r>
            <a:endParaRPr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2. 이용자가 안구 이미지를 직접 크롭하거나, 안구만을 찍어야 하는 번거로움을 덜 수 있도록,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open CV를 이용하여 넓은 범위를 보여주는 이미지에서도 </a:t>
            </a:r>
            <a:r>
              <a:rPr b="1" lang="en-US" sz="1800">
                <a:solidFill>
                  <a:schemeClr val="dk1"/>
                </a:solidFill>
                <a:latin typeface="Arial"/>
                <a:ea typeface="Arial"/>
                <a:cs typeface="Arial"/>
                <a:sym typeface="Arial"/>
              </a:rPr>
              <a:t>필요한 부분만 분석</a:t>
            </a:r>
            <a:r>
              <a:rPr lang="en-US" sz="1800">
                <a:solidFill>
                  <a:schemeClr val="dk1"/>
                </a:solidFill>
                <a:latin typeface="Arial"/>
                <a:ea typeface="Arial"/>
                <a:cs typeface="Arial"/>
                <a:sym typeface="Arial"/>
              </a:rPr>
              <a:t>할 수 있도록 개발 필요</a:t>
            </a:r>
            <a:endParaRPr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3. </a:t>
            </a:r>
            <a:r>
              <a:rPr b="1" lang="en-US" sz="1800">
                <a:solidFill>
                  <a:schemeClr val="dk1"/>
                </a:solidFill>
                <a:latin typeface="Arial"/>
                <a:ea typeface="Arial"/>
                <a:cs typeface="Arial"/>
                <a:sym typeface="Arial"/>
              </a:rPr>
              <a:t>모바일 버전 </a:t>
            </a:r>
            <a:r>
              <a:rPr lang="en-US" sz="1800">
                <a:solidFill>
                  <a:schemeClr val="dk1"/>
                </a:solidFill>
                <a:latin typeface="Arial"/>
                <a:ea typeface="Arial"/>
                <a:cs typeface="Arial"/>
                <a:sym typeface="Arial"/>
              </a:rPr>
              <a:t>개발</a:t>
            </a:r>
            <a:endParaRPr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lang="en-US" sz="1800">
                <a:solidFill>
                  <a:schemeClr val="dk1"/>
                </a:solidFill>
                <a:latin typeface="Arial"/>
                <a:ea typeface="Arial"/>
                <a:cs typeface="Arial"/>
                <a:sym typeface="Arial"/>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33"/>
          <p:cNvPicPr preferRelativeResize="0"/>
          <p:nvPr/>
        </p:nvPicPr>
        <p:blipFill rotWithShape="1">
          <a:blip r:embed="rId3">
            <a:alphaModFix amt="70000"/>
          </a:blip>
          <a:srcRect b="0" l="0" r="0" t="18551"/>
          <a:stretch/>
        </p:blipFill>
        <p:spPr>
          <a:xfrm>
            <a:off x="-112643" y="0"/>
            <a:ext cx="13828643" cy="8018443"/>
          </a:xfrm>
          <a:prstGeom prst="rect">
            <a:avLst/>
          </a:prstGeom>
          <a:noFill/>
          <a:ln>
            <a:noFill/>
          </a:ln>
        </p:spPr>
      </p:pic>
      <p:sp>
        <p:nvSpPr>
          <p:cNvPr id="693" name="Google Shape;693;p33"/>
          <p:cNvSpPr/>
          <p:nvPr/>
        </p:nvSpPr>
        <p:spPr>
          <a:xfrm>
            <a:off x="-298174" y="0"/>
            <a:ext cx="13053391" cy="7851913"/>
          </a:xfrm>
          <a:prstGeom prst="rect">
            <a:avLst/>
          </a:prstGeom>
          <a:solidFill>
            <a:srgbClr val="3A3838">
              <a:alpha val="72941"/>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33"/>
          <p:cNvSpPr txBox="1"/>
          <p:nvPr/>
        </p:nvSpPr>
        <p:spPr>
          <a:xfrm>
            <a:off x="788503" y="685699"/>
            <a:ext cx="2975113"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500">
                <a:solidFill>
                  <a:schemeClr val="lt1"/>
                </a:solidFill>
                <a:latin typeface="Arial"/>
                <a:ea typeface="Arial"/>
                <a:cs typeface="Arial"/>
                <a:sym typeface="Arial"/>
              </a:rPr>
              <a:t>기대 효과</a:t>
            </a:r>
            <a:endParaRPr/>
          </a:p>
        </p:txBody>
      </p:sp>
      <p:cxnSp>
        <p:nvCxnSpPr>
          <p:cNvPr id="695" name="Google Shape;695;p33"/>
          <p:cNvCxnSpPr/>
          <p:nvPr/>
        </p:nvCxnSpPr>
        <p:spPr>
          <a:xfrm rot="10800000">
            <a:off x="452161" y="1503593"/>
            <a:ext cx="32120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sp>
        <p:nvSpPr>
          <p:cNvPr id="696" name="Google Shape;696;p33"/>
          <p:cNvSpPr txBox="1"/>
          <p:nvPr/>
        </p:nvSpPr>
        <p:spPr>
          <a:xfrm>
            <a:off x="452160" y="1271855"/>
            <a:ext cx="7041943" cy="558614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2400">
              <a:solidFill>
                <a:srgbClr val="F9F0CF"/>
              </a:solidFill>
              <a:latin typeface="Arial"/>
              <a:ea typeface="Arial"/>
              <a:cs typeface="Arial"/>
              <a:sym typeface="Arial"/>
            </a:endParaRPr>
          </a:p>
          <a:p>
            <a:pPr indent="-285750" lvl="0" marL="285750" marR="0" rtl="0" algn="l">
              <a:lnSpc>
                <a:spcPct val="150000"/>
              </a:lnSpc>
              <a:spcBef>
                <a:spcPts val="0"/>
              </a:spcBef>
              <a:spcAft>
                <a:spcPts val="0"/>
              </a:spcAft>
              <a:buClr>
                <a:srgbClr val="F9F0CF"/>
              </a:buClr>
              <a:buSzPts val="2400"/>
              <a:buFont typeface="Arial"/>
              <a:buChar char="•"/>
            </a:pPr>
            <a:r>
              <a:rPr lang="en-US" sz="2400">
                <a:solidFill>
                  <a:srgbClr val="F9F0CF"/>
                </a:solidFill>
                <a:latin typeface="Arial"/>
                <a:ea typeface="Arial"/>
                <a:cs typeface="Arial"/>
                <a:sym typeface="Arial"/>
              </a:rPr>
              <a:t> </a:t>
            </a:r>
            <a:r>
              <a:rPr lang="en-US" sz="2400">
                <a:solidFill>
                  <a:schemeClr val="dk1"/>
                </a:solidFill>
                <a:latin typeface="Arial"/>
                <a:ea typeface="Arial"/>
                <a:cs typeface="Arial"/>
                <a:sym typeface="Arial"/>
              </a:rPr>
              <a:t>보다 </a:t>
            </a:r>
            <a:r>
              <a:rPr lang="en-US" sz="2400">
                <a:solidFill>
                  <a:srgbClr val="F9F0CF"/>
                </a:solidFill>
                <a:latin typeface="Arial"/>
                <a:ea typeface="Arial"/>
                <a:cs typeface="Arial"/>
                <a:sym typeface="Arial"/>
              </a:rPr>
              <a:t>쉬운 반려동물 건강 관리 </a:t>
            </a:r>
            <a:endParaRPr sz="24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F9F0CF"/>
              </a:buClr>
              <a:buSzPts val="2400"/>
              <a:buFont typeface="Arial"/>
              <a:buChar char="•"/>
            </a:pPr>
            <a:r>
              <a:rPr lang="en-US" sz="2400">
                <a:solidFill>
                  <a:srgbClr val="F9F0CF"/>
                </a:solidFill>
                <a:latin typeface="Arial"/>
                <a:ea typeface="Arial"/>
                <a:cs typeface="Arial"/>
                <a:sym typeface="Arial"/>
              </a:rPr>
              <a:t> </a:t>
            </a:r>
            <a:r>
              <a:rPr lang="en-US" sz="2400">
                <a:solidFill>
                  <a:schemeClr val="dk1"/>
                </a:solidFill>
                <a:latin typeface="Arial"/>
                <a:ea typeface="Arial"/>
                <a:cs typeface="Arial"/>
                <a:sym typeface="Arial"/>
              </a:rPr>
              <a:t>반려동물 양육비 중 약 35%에 해당</a:t>
            </a:r>
            <a:r>
              <a:rPr lang="en-US" sz="1100">
                <a:solidFill>
                  <a:schemeClr val="dk1"/>
                </a:solidFill>
                <a:latin typeface="Arial"/>
                <a:ea typeface="Arial"/>
                <a:cs typeface="Arial"/>
                <a:sym typeface="Arial"/>
              </a:rPr>
              <a:t>(2023년 기준)</a:t>
            </a:r>
            <a:r>
              <a:rPr lang="en-US" sz="2400">
                <a:solidFill>
                  <a:schemeClr val="dk1"/>
                </a:solidFill>
                <a:latin typeface="Arial"/>
                <a:ea typeface="Arial"/>
                <a:cs typeface="Arial"/>
                <a:sym typeface="Arial"/>
              </a:rPr>
              <a:t>하는 </a:t>
            </a:r>
            <a:r>
              <a:rPr lang="en-US" sz="2400">
                <a:solidFill>
                  <a:srgbClr val="F9F0CF"/>
                </a:solidFill>
                <a:latin typeface="Arial"/>
                <a:ea typeface="Arial"/>
                <a:cs typeface="Arial"/>
                <a:sym typeface="Arial"/>
              </a:rPr>
              <a:t>병원비에 대한 절감 효과</a:t>
            </a:r>
            <a:endParaRPr sz="24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F9F0CF"/>
              </a:buClr>
              <a:buSzPts val="2400"/>
              <a:buFont typeface="Arial"/>
              <a:buChar char="•"/>
            </a:pPr>
            <a:r>
              <a:rPr lang="en-US" sz="2400">
                <a:solidFill>
                  <a:srgbClr val="F9F0CF"/>
                </a:solidFill>
                <a:latin typeface="Arial"/>
                <a:ea typeface="Arial"/>
                <a:cs typeface="Arial"/>
                <a:sym typeface="Arial"/>
              </a:rPr>
              <a:t> </a:t>
            </a:r>
            <a:r>
              <a:rPr lang="en-US" sz="2400">
                <a:solidFill>
                  <a:schemeClr val="dk1"/>
                </a:solidFill>
                <a:latin typeface="Arial"/>
                <a:ea typeface="Arial"/>
                <a:cs typeface="Arial"/>
                <a:sym typeface="Arial"/>
              </a:rPr>
              <a:t>광고로서의 상품 및 서비스 제휴를 통해 </a:t>
            </a:r>
            <a:br>
              <a:rPr lang="en-US" sz="2400">
                <a:solidFill>
                  <a:srgbClr val="F9F0CF"/>
                </a:solidFill>
                <a:latin typeface="Arial"/>
                <a:ea typeface="Arial"/>
                <a:cs typeface="Arial"/>
                <a:sym typeface="Arial"/>
              </a:rPr>
            </a:br>
            <a:r>
              <a:rPr lang="en-US" sz="2400">
                <a:solidFill>
                  <a:srgbClr val="F9F0CF"/>
                </a:solidFill>
                <a:latin typeface="Arial"/>
                <a:ea typeface="Arial"/>
                <a:cs typeface="Arial"/>
                <a:sym typeface="Arial"/>
              </a:rPr>
              <a:t>반려동물 관련 데이터 축적 가능 </a:t>
            </a:r>
            <a:br>
              <a:rPr lang="en-US" sz="2400">
                <a:solidFill>
                  <a:srgbClr val="F9F0CF"/>
                </a:solidFill>
                <a:latin typeface="Arial"/>
                <a:ea typeface="Arial"/>
                <a:cs typeface="Arial"/>
                <a:sym typeface="Arial"/>
              </a:rPr>
            </a:br>
            <a:r>
              <a:rPr lang="en-US" sz="2400">
                <a:solidFill>
                  <a:schemeClr val="dk1"/>
                </a:solidFill>
                <a:latin typeface="Arial"/>
                <a:ea typeface="Arial"/>
                <a:cs typeface="Arial"/>
                <a:sym typeface="Arial"/>
              </a:rPr>
              <a:t>▶ 축적된 데이터를 기반으로 </a:t>
            </a:r>
            <a:br>
              <a:rPr lang="en-US" sz="2400">
                <a:solidFill>
                  <a:srgbClr val="F9F0CF"/>
                </a:solidFill>
                <a:latin typeface="Arial"/>
                <a:ea typeface="Arial"/>
                <a:cs typeface="Arial"/>
                <a:sym typeface="Arial"/>
              </a:rPr>
            </a:br>
            <a:r>
              <a:rPr lang="en-US" sz="2400">
                <a:solidFill>
                  <a:srgbClr val="F9F0CF"/>
                </a:solidFill>
                <a:latin typeface="Arial"/>
                <a:ea typeface="Arial"/>
                <a:cs typeface="Arial"/>
                <a:sym typeface="Arial"/>
              </a:rPr>
              <a:t>반려동물 관련 새로운 서비스 개발 가능</a:t>
            </a:r>
            <a:endParaRPr sz="2400">
              <a:solidFill>
                <a:srgbClr val="F9F0CF"/>
              </a:solidFill>
              <a:latin typeface="Arial"/>
              <a:ea typeface="Arial"/>
              <a:cs typeface="Arial"/>
              <a:sym typeface="Arial"/>
            </a:endParaRPr>
          </a:p>
          <a:p>
            <a:pPr indent="-285750" lvl="0" marL="285750" marR="0" rtl="0" algn="l">
              <a:lnSpc>
                <a:spcPct val="150000"/>
              </a:lnSpc>
              <a:spcBef>
                <a:spcPts val="0"/>
              </a:spcBef>
              <a:spcAft>
                <a:spcPts val="0"/>
              </a:spcAft>
              <a:buClr>
                <a:srgbClr val="F9F0CF"/>
              </a:buClr>
              <a:buSzPts val="2400"/>
              <a:buFont typeface="Arial"/>
              <a:buChar char="•"/>
            </a:pPr>
            <a:r>
              <a:rPr lang="en-US" sz="2400">
                <a:solidFill>
                  <a:srgbClr val="F9F0CF"/>
                </a:solidFill>
                <a:latin typeface="Arial"/>
                <a:ea typeface="Arial"/>
                <a:cs typeface="Arial"/>
                <a:sym typeface="Arial"/>
              </a:rPr>
              <a:t> </a:t>
            </a:r>
            <a:r>
              <a:rPr lang="en-US" sz="2400">
                <a:solidFill>
                  <a:schemeClr val="dk1"/>
                </a:solidFill>
                <a:latin typeface="Arial"/>
                <a:ea typeface="Arial"/>
                <a:cs typeface="Arial"/>
                <a:sym typeface="Arial"/>
              </a:rPr>
              <a:t>반려동물 관련 서비스 </a:t>
            </a:r>
            <a:r>
              <a:rPr lang="en-US" sz="2400">
                <a:solidFill>
                  <a:srgbClr val="F9F0CF"/>
                </a:solidFill>
                <a:latin typeface="Arial"/>
                <a:ea typeface="Arial"/>
                <a:cs typeface="Arial"/>
                <a:sym typeface="Arial"/>
              </a:rPr>
              <a:t>시장 활성화</a:t>
            </a:r>
            <a:endParaRPr sz="2400">
              <a:solidFill>
                <a:srgbClr val="F9F0CF"/>
              </a:solidFill>
              <a:latin typeface="Arial"/>
              <a:ea typeface="Arial"/>
              <a:cs typeface="Arial"/>
              <a:sym typeface="Arial"/>
            </a:endParaRPr>
          </a:p>
          <a:p>
            <a:pPr indent="0" lvl="0" marL="0" marR="0" rtl="0" algn="l">
              <a:lnSpc>
                <a:spcPct val="150000"/>
              </a:lnSpc>
              <a:spcBef>
                <a:spcPts val="0"/>
              </a:spcBef>
              <a:spcAft>
                <a:spcPts val="0"/>
              </a:spcAft>
              <a:buNone/>
            </a:pPr>
            <a:r>
              <a:t/>
            </a:r>
            <a:endParaRPr sz="2400">
              <a:solidFill>
                <a:srgbClr val="F9F0CF"/>
              </a:solidFill>
              <a:latin typeface="Arial"/>
              <a:ea typeface="Arial"/>
              <a:cs typeface="Arial"/>
              <a:sym typeface="Arial"/>
            </a:endParaRPr>
          </a:p>
        </p:txBody>
      </p:sp>
      <p:pic>
        <p:nvPicPr>
          <p:cNvPr id="697" name="Google Shape;697;p33"/>
          <p:cNvPicPr preferRelativeResize="0"/>
          <p:nvPr/>
        </p:nvPicPr>
        <p:blipFill rotWithShape="1">
          <a:blip r:embed="rId4">
            <a:alphaModFix/>
          </a:blip>
          <a:srcRect b="0" l="0" r="0" t="0"/>
          <a:stretch/>
        </p:blipFill>
        <p:spPr>
          <a:xfrm>
            <a:off x="3717234" y="1337983"/>
            <a:ext cx="296435" cy="284487"/>
          </a:xfrm>
          <a:prstGeom prst="rect">
            <a:avLst/>
          </a:prstGeom>
          <a:noFill/>
          <a:ln>
            <a:noFill/>
          </a:ln>
        </p:spPr>
      </p:pic>
      <p:pic>
        <p:nvPicPr>
          <p:cNvPr id="698" name="Google Shape;698;p33"/>
          <p:cNvPicPr preferRelativeResize="0"/>
          <p:nvPr/>
        </p:nvPicPr>
        <p:blipFill rotWithShape="1">
          <a:blip r:embed="rId4">
            <a:alphaModFix/>
          </a:blip>
          <a:srcRect b="0" l="0" r="0" t="0"/>
          <a:stretch/>
        </p:blipFill>
        <p:spPr>
          <a:xfrm>
            <a:off x="88582" y="1337983"/>
            <a:ext cx="296435" cy="2844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703" name="Shape 703"/>
        <p:cNvGrpSpPr/>
        <p:nvPr/>
      </p:nvGrpSpPr>
      <p:grpSpPr>
        <a:xfrm>
          <a:off x="0" y="0"/>
          <a:ext cx="0" cy="0"/>
          <a:chOff x="0" y="0"/>
          <a:chExt cx="0" cy="0"/>
        </a:xfrm>
      </p:grpSpPr>
      <p:cxnSp>
        <p:nvCxnSpPr>
          <p:cNvPr id="704" name="Google Shape;704;p34"/>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705" name="Google Shape;705;p34"/>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706" name="Google Shape;706;p34"/>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8</a:t>
            </a:r>
            <a:endParaRPr sz="4800">
              <a:solidFill>
                <a:srgbClr val="496989"/>
              </a:solidFill>
              <a:latin typeface="Arial"/>
              <a:ea typeface="Arial"/>
              <a:cs typeface="Arial"/>
              <a:sym typeface="Arial"/>
            </a:endParaRPr>
          </a:p>
        </p:txBody>
      </p:sp>
      <p:sp>
        <p:nvSpPr>
          <p:cNvPr id="707" name="Google Shape;707;p34"/>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일정 관리</a:t>
            </a:r>
            <a:endParaRPr/>
          </a:p>
        </p:txBody>
      </p:sp>
      <p:sp>
        <p:nvSpPr>
          <p:cNvPr id="708" name="Google Shape;708;p34"/>
          <p:cNvSpPr txBox="1"/>
          <p:nvPr/>
        </p:nvSpPr>
        <p:spPr>
          <a:xfrm>
            <a:off x="619479" y="1223062"/>
            <a:ext cx="25781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GANTT Chart</a:t>
            </a:r>
            <a:endParaRPr sz="1800">
              <a:solidFill>
                <a:schemeClr val="dk1"/>
              </a:solidFill>
              <a:latin typeface="Arial"/>
              <a:ea typeface="Arial"/>
              <a:cs typeface="Arial"/>
              <a:sym typeface="Arial"/>
            </a:endParaRPr>
          </a:p>
        </p:txBody>
      </p:sp>
      <p:pic>
        <p:nvPicPr>
          <p:cNvPr id="709" name="Google Shape;709;p34"/>
          <p:cNvPicPr preferRelativeResize="0"/>
          <p:nvPr/>
        </p:nvPicPr>
        <p:blipFill rotWithShape="1">
          <a:blip r:embed="rId4">
            <a:alphaModFix/>
          </a:blip>
          <a:srcRect b="0" l="0" r="0" t="0"/>
          <a:stretch/>
        </p:blipFill>
        <p:spPr>
          <a:xfrm>
            <a:off x="658766" y="1745008"/>
            <a:ext cx="10447384" cy="4439891"/>
          </a:xfrm>
          <a:prstGeom prst="rect">
            <a:avLst/>
          </a:prstGeom>
          <a:noFill/>
          <a:ln>
            <a:noFill/>
          </a:ln>
        </p:spPr>
      </p:pic>
      <p:sp>
        <p:nvSpPr>
          <p:cNvPr id="710" name="Google Shape;710;p34"/>
          <p:cNvSpPr/>
          <p:nvPr/>
        </p:nvSpPr>
        <p:spPr>
          <a:xfrm>
            <a:off x="8064500" y="5913609"/>
            <a:ext cx="3136900" cy="322091"/>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715" name="Shape 715"/>
        <p:cNvGrpSpPr/>
        <p:nvPr/>
      </p:nvGrpSpPr>
      <p:grpSpPr>
        <a:xfrm>
          <a:off x="0" y="0"/>
          <a:ext cx="0" cy="0"/>
          <a:chOff x="0" y="0"/>
          <a:chExt cx="0" cy="0"/>
        </a:xfrm>
      </p:grpSpPr>
      <p:cxnSp>
        <p:nvCxnSpPr>
          <p:cNvPr id="716" name="Google Shape;716;p35"/>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717" name="Google Shape;717;p35"/>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718" name="Google Shape;718;p35"/>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8</a:t>
            </a:r>
            <a:endParaRPr sz="4800">
              <a:solidFill>
                <a:srgbClr val="496989"/>
              </a:solidFill>
              <a:latin typeface="Arial"/>
              <a:ea typeface="Arial"/>
              <a:cs typeface="Arial"/>
              <a:sym typeface="Arial"/>
            </a:endParaRPr>
          </a:p>
        </p:txBody>
      </p:sp>
      <p:sp>
        <p:nvSpPr>
          <p:cNvPr id="719" name="Google Shape;719;p35"/>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일정 관리</a:t>
            </a:r>
            <a:endParaRPr/>
          </a:p>
        </p:txBody>
      </p:sp>
      <p:sp>
        <p:nvSpPr>
          <p:cNvPr id="720" name="Google Shape;720;p35"/>
          <p:cNvSpPr txBox="1"/>
          <p:nvPr/>
        </p:nvSpPr>
        <p:spPr>
          <a:xfrm>
            <a:off x="619479" y="1223062"/>
            <a:ext cx="25781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Customized Scrum</a:t>
            </a:r>
            <a:endParaRPr sz="1800">
              <a:solidFill>
                <a:schemeClr val="dk1"/>
              </a:solidFill>
              <a:latin typeface="Arial"/>
              <a:ea typeface="Arial"/>
              <a:cs typeface="Arial"/>
              <a:sym typeface="Arial"/>
            </a:endParaRPr>
          </a:p>
        </p:txBody>
      </p:sp>
      <p:pic>
        <p:nvPicPr>
          <p:cNvPr id="721" name="Google Shape;721;p35">
            <a:hlinkClick r:id="rId4"/>
          </p:cNvPr>
          <p:cNvPicPr preferRelativeResize="0"/>
          <p:nvPr/>
        </p:nvPicPr>
        <p:blipFill rotWithShape="1">
          <a:blip r:embed="rId5">
            <a:alphaModFix/>
          </a:blip>
          <a:srcRect b="0" l="0" r="0" t="0"/>
          <a:stretch/>
        </p:blipFill>
        <p:spPr>
          <a:xfrm>
            <a:off x="619479" y="1745009"/>
            <a:ext cx="10064750" cy="44125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725" name="Shape 725"/>
        <p:cNvGrpSpPr/>
        <p:nvPr/>
      </p:nvGrpSpPr>
      <p:grpSpPr>
        <a:xfrm>
          <a:off x="0" y="0"/>
          <a:ext cx="0" cy="0"/>
          <a:chOff x="0" y="0"/>
          <a:chExt cx="0" cy="0"/>
        </a:xfrm>
      </p:grpSpPr>
      <p:cxnSp>
        <p:nvCxnSpPr>
          <p:cNvPr id="726" name="Google Shape;726;p36"/>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727" name="Google Shape;727;p36"/>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728" name="Google Shape;728;p36"/>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8</a:t>
            </a:r>
            <a:endParaRPr sz="4800">
              <a:solidFill>
                <a:srgbClr val="496989"/>
              </a:solidFill>
              <a:latin typeface="Arial"/>
              <a:ea typeface="Arial"/>
              <a:cs typeface="Arial"/>
              <a:sym typeface="Arial"/>
            </a:endParaRPr>
          </a:p>
        </p:txBody>
      </p:sp>
      <p:sp>
        <p:nvSpPr>
          <p:cNvPr id="729" name="Google Shape;729;p36"/>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버전 관리</a:t>
            </a:r>
            <a:endParaRPr/>
          </a:p>
        </p:txBody>
      </p:sp>
      <p:sp>
        <p:nvSpPr>
          <p:cNvPr id="730" name="Google Shape;730;p36"/>
          <p:cNvSpPr txBox="1"/>
          <p:nvPr/>
        </p:nvSpPr>
        <p:spPr>
          <a:xfrm>
            <a:off x="677816" y="4512846"/>
            <a:ext cx="233219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Requirements.txt</a:t>
            </a:r>
            <a:endParaRPr b="1" sz="1600">
              <a:solidFill>
                <a:schemeClr val="dk1"/>
              </a:solidFill>
              <a:latin typeface="Arial"/>
              <a:ea typeface="Arial"/>
              <a:cs typeface="Arial"/>
              <a:sym typeface="Arial"/>
            </a:endParaRPr>
          </a:p>
        </p:txBody>
      </p:sp>
      <p:pic>
        <p:nvPicPr>
          <p:cNvPr id="731" name="Google Shape;731;p36"/>
          <p:cNvPicPr preferRelativeResize="0"/>
          <p:nvPr/>
        </p:nvPicPr>
        <p:blipFill rotWithShape="1">
          <a:blip r:embed="rId4">
            <a:alphaModFix/>
          </a:blip>
          <a:srcRect b="0" l="0" r="0" t="0"/>
          <a:stretch/>
        </p:blipFill>
        <p:spPr>
          <a:xfrm>
            <a:off x="2162162" y="1200816"/>
            <a:ext cx="7540651" cy="2951018"/>
          </a:xfrm>
          <a:prstGeom prst="rect">
            <a:avLst/>
          </a:prstGeom>
          <a:noFill/>
          <a:ln>
            <a:noFill/>
          </a:ln>
        </p:spPr>
      </p:pic>
      <p:sp>
        <p:nvSpPr>
          <p:cNvPr id="732" name="Google Shape;732;p36"/>
          <p:cNvSpPr txBox="1"/>
          <p:nvPr/>
        </p:nvSpPr>
        <p:spPr>
          <a:xfrm>
            <a:off x="643708" y="4845050"/>
            <a:ext cx="10904584"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Django==5.0.1</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numpy==1.26.3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pandas==2.2.0</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matplotlib==3.8.2</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seaborn==0.13.1</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scikit-learn==1.4.0</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beautifulsoup4==4.12.3</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mysql-connector-python==8.3.0</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tensorflow==2.15.0.post1</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fastai==2.7.14</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torch==2.2.1</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torchvision==0.17.1</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torchaudio==2.2.1</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opencv-python==4.8.0.76</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nbformat==5.10.4</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plotly==5.20.0</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736" name="Shape 736"/>
        <p:cNvGrpSpPr/>
        <p:nvPr/>
      </p:nvGrpSpPr>
      <p:grpSpPr>
        <a:xfrm>
          <a:off x="0" y="0"/>
          <a:ext cx="0" cy="0"/>
          <a:chOff x="0" y="0"/>
          <a:chExt cx="0" cy="0"/>
        </a:xfrm>
      </p:grpSpPr>
      <p:cxnSp>
        <p:nvCxnSpPr>
          <p:cNvPr id="737" name="Google Shape;737;p37"/>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738" name="Google Shape;738;p37"/>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739" name="Google Shape;739;p37"/>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8</a:t>
            </a:r>
            <a:endParaRPr sz="4800">
              <a:solidFill>
                <a:srgbClr val="496989"/>
              </a:solidFill>
              <a:latin typeface="Arial"/>
              <a:ea typeface="Arial"/>
              <a:cs typeface="Arial"/>
              <a:sym typeface="Arial"/>
            </a:endParaRPr>
          </a:p>
        </p:txBody>
      </p:sp>
      <p:sp>
        <p:nvSpPr>
          <p:cNvPr id="740" name="Google Shape;740;p37"/>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버전 관리</a:t>
            </a:r>
            <a:endParaRPr/>
          </a:p>
        </p:txBody>
      </p:sp>
      <p:pic>
        <p:nvPicPr>
          <p:cNvPr id="741" name="Google Shape;741;p37"/>
          <p:cNvPicPr preferRelativeResize="0"/>
          <p:nvPr/>
        </p:nvPicPr>
        <p:blipFill rotWithShape="1">
          <a:blip r:embed="rId4">
            <a:alphaModFix/>
          </a:blip>
          <a:srcRect b="0" l="0" r="0" t="0"/>
          <a:stretch/>
        </p:blipFill>
        <p:spPr>
          <a:xfrm>
            <a:off x="5735638" y="1262282"/>
            <a:ext cx="5660680" cy="1909835"/>
          </a:xfrm>
          <a:prstGeom prst="rect">
            <a:avLst/>
          </a:prstGeom>
          <a:noFill/>
          <a:ln>
            <a:noFill/>
          </a:ln>
        </p:spPr>
      </p:pic>
      <p:sp>
        <p:nvSpPr>
          <p:cNvPr id="742" name="Google Shape;742;p37"/>
          <p:cNvSpPr txBox="1"/>
          <p:nvPr/>
        </p:nvSpPr>
        <p:spPr>
          <a:xfrm>
            <a:off x="1958544" y="6143276"/>
            <a:ext cx="221863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Gitkraken으로 실시간 확인</a:t>
            </a:r>
            <a:endParaRPr sz="1800">
              <a:solidFill>
                <a:schemeClr val="dk1"/>
              </a:solidFill>
              <a:latin typeface="Arial"/>
              <a:ea typeface="Arial"/>
              <a:cs typeface="Arial"/>
              <a:sym typeface="Arial"/>
            </a:endParaRPr>
          </a:p>
        </p:txBody>
      </p:sp>
      <p:pic>
        <p:nvPicPr>
          <p:cNvPr id="743" name="Google Shape;743;p37"/>
          <p:cNvPicPr preferRelativeResize="0"/>
          <p:nvPr/>
        </p:nvPicPr>
        <p:blipFill rotWithShape="1">
          <a:blip r:embed="rId5">
            <a:alphaModFix/>
          </a:blip>
          <a:srcRect b="0" l="0" r="0" t="0"/>
          <a:stretch/>
        </p:blipFill>
        <p:spPr>
          <a:xfrm>
            <a:off x="7378816" y="3907082"/>
            <a:ext cx="2610574" cy="2610574"/>
          </a:xfrm>
          <a:prstGeom prst="rect">
            <a:avLst/>
          </a:prstGeom>
          <a:noFill/>
          <a:ln>
            <a:noFill/>
          </a:ln>
        </p:spPr>
      </p:pic>
      <p:sp>
        <p:nvSpPr>
          <p:cNvPr id="744" name="Google Shape;744;p37"/>
          <p:cNvSpPr txBox="1"/>
          <p:nvPr/>
        </p:nvSpPr>
        <p:spPr>
          <a:xfrm>
            <a:off x="8565978" y="3295431"/>
            <a:ext cx="36800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팀원들의 협업을 git으로 관리</a:t>
            </a:r>
            <a:endParaRPr/>
          </a:p>
        </p:txBody>
      </p:sp>
      <p:pic>
        <p:nvPicPr>
          <p:cNvPr id="745" name="Google Shape;745;p37"/>
          <p:cNvPicPr preferRelativeResize="0"/>
          <p:nvPr/>
        </p:nvPicPr>
        <p:blipFill rotWithShape="1">
          <a:blip r:embed="rId6">
            <a:alphaModFix/>
          </a:blip>
          <a:srcRect b="0" l="0" r="0" t="0"/>
          <a:stretch/>
        </p:blipFill>
        <p:spPr>
          <a:xfrm>
            <a:off x="677816" y="1261909"/>
            <a:ext cx="4549267" cy="4563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749" name="Shape 749"/>
        <p:cNvGrpSpPr/>
        <p:nvPr/>
      </p:nvGrpSpPr>
      <p:grpSpPr>
        <a:xfrm>
          <a:off x="0" y="0"/>
          <a:ext cx="0" cy="0"/>
          <a:chOff x="0" y="0"/>
          <a:chExt cx="0" cy="0"/>
        </a:xfrm>
      </p:grpSpPr>
      <p:cxnSp>
        <p:nvCxnSpPr>
          <p:cNvPr id="750" name="Google Shape;750;p38"/>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751" name="Google Shape;751;p38"/>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752" name="Google Shape;752;p38"/>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8</a:t>
            </a:r>
            <a:endParaRPr sz="4800">
              <a:solidFill>
                <a:srgbClr val="496989"/>
              </a:solidFill>
              <a:latin typeface="Arial"/>
              <a:ea typeface="Arial"/>
              <a:cs typeface="Arial"/>
              <a:sym typeface="Arial"/>
            </a:endParaRPr>
          </a:p>
        </p:txBody>
      </p:sp>
      <p:sp>
        <p:nvSpPr>
          <p:cNvPr id="753" name="Google Shape;753;p38"/>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프로젝트 후기</a:t>
            </a:r>
            <a:endParaRPr/>
          </a:p>
        </p:txBody>
      </p:sp>
      <p:pic>
        <p:nvPicPr>
          <p:cNvPr id="754" name="Google Shape;754;p38"/>
          <p:cNvPicPr preferRelativeResize="0"/>
          <p:nvPr/>
        </p:nvPicPr>
        <p:blipFill rotWithShape="1">
          <a:blip r:embed="rId4">
            <a:alphaModFix/>
          </a:blip>
          <a:srcRect b="0" l="0" r="0" t="0"/>
          <a:stretch/>
        </p:blipFill>
        <p:spPr>
          <a:xfrm>
            <a:off x="319284" y="5764255"/>
            <a:ext cx="900000" cy="900000"/>
          </a:xfrm>
          <a:prstGeom prst="rect">
            <a:avLst/>
          </a:prstGeom>
          <a:noFill/>
          <a:ln>
            <a:noFill/>
          </a:ln>
        </p:spPr>
      </p:pic>
      <p:pic>
        <p:nvPicPr>
          <p:cNvPr id="755" name="Google Shape;755;p38"/>
          <p:cNvPicPr preferRelativeResize="0"/>
          <p:nvPr/>
        </p:nvPicPr>
        <p:blipFill rotWithShape="1">
          <a:blip r:embed="rId5">
            <a:alphaModFix/>
          </a:blip>
          <a:srcRect b="0" l="0" r="0" t="0"/>
          <a:stretch/>
        </p:blipFill>
        <p:spPr>
          <a:xfrm>
            <a:off x="332587" y="1093745"/>
            <a:ext cx="900000" cy="900000"/>
          </a:xfrm>
          <a:prstGeom prst="rect">
            <a:avLst/>
          </a:prstGeom>
          <a:noFill/>
          <a:ln>
            <a:noFill/>
          </a:ln>
        </p:spPr>
      </p:pic>
      <p:pic>
        <p:nvPicPr>
          <p:cNvPr id="756" name="Google Shape;756;p38"/>
          <p:cNvPicPr preferRelativeResize="0"/>
          <p:nvPr/>
        </p:nvPicPr>
        <p:blipFill rotWithShape="1">
          <a:blip r:embed="rId6">
            <a:alphaModFix/>
          </a:blip>
          <a:srcRect b="0" l="0" r="0" t="0"/>
          <a:stretch/>
        </p:blipFill>
        <p:spPr>
          <a:xfrm>
            <a:off x="329290" y="3767990"/>
            <a:ext cx="900000" cy="900000"/>
          </a:xfrm>
          <a:prstGeom prst="rect">
            <a:avLst/>
          </a:prstGeom>
          <a:noFill/>
          <a:ln>
            <a:noFill/>
          </a:ln>
        </p:spPr>
      </p:pic>
      <p:pic>
        <p:nvPicPr>
          <p:cNvPr id="757" name="Google Shape;757;p38"/>
          <p:cNvPicPr preferRelativeResize="0"/>
          <p:nvPr/>
        </p:nvPicPr>
        <p:blipFill rotWithShape="1">
          <a:blip r:embed="rId7">
            <a:alphaModFix/>
          </a:blip>
          <a:srcRect b="0" l="0" r="0" t="0"/>
          <a:stretch/>
        </p:blipFill>
        <p:spPr>
          <a:xfrm>
            <a:off x="319284" y="1985160"/>
            <a:ext cx="900000" cy="900000"/>
          </a:xfrm>
          <a:prstGeom prst="rect">
            <a:avLst/>
          </a:prstGeom>
          <a:noFill/>
          <a:ln>
            <a:noFill/>
          </a:ln>
        </p:spPr>
      </p:pic>
      <p:pic>
        <p:nvPicPr>
          <p:cNvPr id="758" name="Google Shape;758;p38"/>
          <p:cNvPicPr preferRelativeResize="0"/>
          <p:nvPr/>
        </p:nvPicPr>
        <p:blipFill rotWithShape="1">
          <a:blip r:embed="rId8">
            <a:alphaModFix/>
          </a:blip>
          <a:srcRect b="0" l="0" r="0" t="0"/>
          <a:stretch/>
        </p:blipFill>
        <p:spPr>
          <a:xfrm>
            <a:off x="329290" y="2876575"/>
            <a:ext cx="900000" cy="900000"/>
          </a:xfrm>
          <a:prstGeom prst="rect">
            <a:avLst/>
          </a:prstGeom>
          <a:noFill/>
          <a:ln>
            <a:noFill/>
          </a:ln>
        </p:spPr>
      </p:pic>
      <p:pic>
        <p:nvPicPr>
          <p:cNvPr id="759" name="Google Shape;759;p38"/>
          <p:cNvPicPr preferRelativeResize="0"/>
          <p:nvPr/>
        </p:nvPicPr>
        <p:blipFill rotWithShape="1">
          <a:blip r:embed="rId9">
            <a:alphaModFix/>
          </a:blip>
          <a:srcRect b="0" l="0" r="0" t="0"/>
          <a:stretch/>
        </p:blipFill>
        <p:spPr>
          <a:xfrm>
            <a:off x="319284" y="4797259"/>
            <a:ext cx="900000" cy="804525"/>
          </a:xfrm>
          <a:prstGeom prst="rect">
            <a:avLst/>
          </a:prstGeom>
          <a:noFill/>
          <a:ln>
            <a:noFill/>
          </a:ln>
        </p:spPr>
      </p:pic>
      <p:pic>
        <p:nvPicPr>
          <p:cNvPr id="760" name="Google Shape;760;p38"/>
          <p:cNvPicPr preferRelativeResize="0"/>
          <p:nvPr/>
        </p:nvPicPr>
        <p:blipFill rotWithShape="1">
          <a:blip r:embed="rId3">
            <a:alphaModFix/>
          </a:blip>
          <a:srcRect b="0" l="0" r="0" t="0"/>
          <a:stretch/>
        </p:blipFill>
        <p:spPr>
          <a:xfrm>
            <a:off x="707290" y="1738226"/>
            <a:ext cx="144000" cy="144000"/>
          </a:xfrm>
          <a:prstGeom prst="rect">
            <a:avLst/>
          </a:prstGeom>
          <a:noFill/>
          <a:ln>
            <a:noFill/>
          </a:ln>
        </p:spPr>
      </p:pic>
      <p:pic>
        <p:nvPicPr>
          <p:cNvPr id="761" name="Google Shape;761;p38"/>
          <p:cNvPicPr preferRelativeResize="0"/>
          <p:nvPr/>
        </p:nvPicPr>
        <p:blipFill rotWithShape="1">
          <a:blip r:embed="rId3">
            <a:alphaModFix/>
          </a:blip>
          <a:srcRect b="0" l="0" r="0" t="0"/>
          <a:stretch/>
        </p:blipFill>
        <p:spPr>
          <a:xfrm>
            <a:off x="697284" y="3533519"/>
            <a:ext cx="144000" cy="144000"/>
          </a:xfrm>
          <a:prstGeom prst="rect">
            <a:avLst/>
          </a:prstGeom>
          <a:noFill/>
          <a:ln>
            <a:noFill/>
          </a:ln>
        </p:spPr>
      </p:pic>
      <p:pic>
        <p:nvPicPr>
          <p:cNvPr id="762" name="Google Shape;762;p38"/>
          <p:cNvPicPr preferRelativeResize="0"/>
          <p:nvPr/>
        </p:nvPicPr>
        <p:blipFill rotWithShape="1">
          <a:blip r:embed="rId3">
            <a:alphaModFix/>
          </a:blip>
          <a:srcRect b="0" l="0" r="0" t="0"/>
          <a:stretch/>
        </p:blipFill>
        <p:spPr>
          <a:xfrm>
            <a:off x="697284" y="2664746"/>
            <a:ext cx="144000" cy="144000"/>
          </a:xfrm>
          <a:prstGeom prst="rect">
            <a:avLst/>
          </a:prstGeom>
          <a:noFill/>
          <a:ln>
            <a:noFill/>
          </a:ln>
        </p:spPr>
      </p:pic>
      <p:pic>
        <p:nvPicPr>
          <p:cNvPr id="763" name="Google Shape;763;p38"/>
          <p:cNvPicPr preferRelativeResize="0"/>
          <p:nvPr/>
        </p:nvPicPr>
        <p:blipFill rotWithShape="1">
          <a:blip r:embed="rId3">
            <a:alphaModFix/>
          </a:blip>
          <a:srcRect b="0" l="0" r="0" t="0"/>
          <a:stretch/>
        </p:blipFill>
        <p:spPr>
          <a:xfrm>
            <a:off x="707290" y="4424934"/>
            <a:ext cx="144000" cy="144000"/>
          </a:xfrm>
          <a:prstGeom prst="rect">
            <a:avLst/>
          </a:prstGeom>
          <a:noFill/>
          <a:ln>
            <a:noFill/>
          </a:ln>
        </p:spPr>
      </p:pic>
      <p:pic>
        <p:nvPicPr>
          <p:cNvPr id="764" name="Google Shape;764;p38"/>
          <p:cNvPicPr preferRelativeResize="0"/>
          <p:nvPr/>
        </p:nvPicPr>
        <p:blipFill rotWithShape="1">
          <a:blip r:embed="rId3">
            <a:alphaModFix/>
          </a:blip>
          <a:srcRect b="0" l="0" r="0" t="0"/>
          <a:stretch/>
        </p:blipFill>
        <p:spPr>
          <a:xfrm>
            <a:off x="707290" y="5379951"/>
            <a:ext cx="144000" cy="144000"/>
          </a:xfrm>
          <a:prstGeom prst="rect">
            <a:avLst/>
          </a:prstGeom>
          <a:noFill/>
          <a:ln>
            <a:noFill/>
          </a:ln>
        </p:spPr>
      </p:pic>
      <p:pic>
        <p:nvPicPr>
          <p:cNvPr id="765" name="Google Shape;765;p38"/>
          <p:cNvPicPr preferRelativeResize="0"/>
          <p:nvPr/>
        </p:nvPicPr>
        <p:blipFill rotWithShape="1">
          <a:blip r:embed="rId3">
            <a:alphaModFix/>
          </a:blip>
          <a:srcRect b="0" l="0" r="0" t="0"/>
          <a:stretch/>
        </p:blipFill>
        <p:spPr>
          <a:xfrm>
            <a:off x="707290" y="6400642"/>
            <a:ext cx="144000" cy="144000"/>
          </a:xfrm>
          <a:prstGeom prst="rect">
            <a:avLst/>
          </a:prstGeom>
          <a:noFill/>
          <a:ln>
            <a:noFill/>
          </a:ln>
        </p:spPr>
      </p:pic>
      <p:sp>
        <p:nvSpPr>
          <p:cNvPr id="766" name="Google Shape;766;p38"/>
          <p:cNvSpPr txBox="1"/>
          <p:nvPr/>
        </p:nvSpPr>
        <p:spPr>
          <a:xfrm>
            <a:off x="1245890" y="1381037"/>
            <a:ext cx="971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장진형</a:t>
            </a:r>
            <a:endParaRPr sz="1800">
              <a:solidFill>
                <a:schemeClr val="dk1"/>
              </a:solidFill>
              <a:latin typeface="Arial"/>
              <a:ea typeface="Arial"/>
              <a:cs typeface="Arial"/>
              <a:sym typeface="Arial"/>
            </a:endParaRPr>
          </a:p>
        </p:txBody>
      </p:sp>
      <p:sp>
        <p:nvSpPr>
          <p:cNvPr id="767" name="Google Shape;767;p38"/>
          <p:cNvSpPr txBox="1"/>
          <p:nvPr/>
        </p:nvSpPr>
        <p:spPr>
          <a:xfrm>
            <a:off x="1243798" y="2322109"/>
            <a:ext cx="971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민지현</a:t>
            </a:r>
            <a:endParaRPr/>
          </a:p>
        </p:txBody>
      </p:sp>
      <p:sp>
        <p:nvSpPr>
          <p:cNvPr id="768" name="Google Shape;768;p38"/>
          <p:cNvSpPr txBox="1"/>
          <p:nvPr/>
        </p:nvSpPr>
        <p:spPr>
          <a:xfrm>
            <a:off x="1269071" y="3263181"/>
            <a:ext cx="971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박재영</a:t>
            </a:r>
            <a:endParaRPr/>
          </a:p>
        </p:txBody>
      </p:sp>
      <p:sp>
        <p:nvSpPr>
          <p:cNvPr id="769" name="Google Shape;769;p38"/>
          <p:cNvSpPr txBox="1"/>
          <p:nvPr/>
        </p:nvSpPr>
        <p:spPr>
          <a:xfrm>
            <a:off x="1245889" y="4204253"/>
            <a:ext cx="971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이서은</a:t>
            </a:r>
            <a:endParaRPr/>
          </a:p>
        </p:txBody>
      </p:sp>
      <p:sp>
        <p:nvSpPr>
          <p:cNvPr id="770" name="Google Shape;770;p38"/>
          <p:cNvSpPr txBox="1"/>
          <p:nvPr/>
        </p:nvSpPr>
        <p:spPr>
          <a:xfrm>
            <a:off x="1245890" y="5145325"/>
            <a:ext cx="971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정겨운</a:t>
            </a:r>
            <a:endParaRPr/>
          </a:p>
        </p:txBody>
      </p:sp>
      <p:sp>
        <p:nvSpPr>
          <p:cNvPr id="771" name="Google Shape;771;p38"/>
          <p:cNvSpPr txBox="1"/>
          <p:nvPr/>
        </p:nvSpPr>
        <p:spPr>
          <a:xfrm>
            <a:off x="1245890" y="6086397"/>
            <a:ext cx="971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최성림</a:t>
            </a:r>
            <a:endParaRPr sz="1800">
              <a:solidFill>
                <a:schemeClr val="dk1"/>
              </a:solidFill>
              <a:latin typeface="Arial"/>
              <a:ea typeface="Arial"/>
              <a:cs typeface="Arial"/>
              <a:sym typeface="Arial"/>
            </a:endParaRPr>
          </a:p>
        </p:txBody>
      </p:sp>
      <p:sp>
        <p:nvSpPr>
          <p:cNvPr id="772" name="Google Shape;772;p38"/>
          <p:cNvSpPr txBox="1"/>
          <p:nvPr/>
        </p:nvSpPr>
        <p:spPr>
          <a:xfrm>
            <a:off x="2451100" y="1206500"/>
            <a:ext cx="888365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000000"/>
                </a:solidFill>
                <a:latin typeface="Arial"/>
                <a:ea typeface="Arial"/>
                <a:cs typeface="Arial"/>
                <a:sym typeface="Arial"/>
              </a:rPr>
              <a:t>능동적이고 적극적인 팀원들 덕분에 일정의 큰 차질없이 무사히 프로젝트를 마칠 수 있어서 감사드리고, 처음 겪어보는 이미지 데이터 프로젝트에 좌충우돌 사건사고가 많았는데, 꼭 다음에는 좋은 컴퓨팅으로 이미지데이터와 리벤지 매치를 뜨고 싶습니다.</a:t>
            </a:r>
            <a:endParaRPr b="0" sz="1400">
              <a:solidFill>
                <a:schemeClr val="dk1"/>
              </a:solidFill>
              <a:latin typeface="Arial"/>
              <a:ea typeface="Arial"/>
              <a:cs typeface="Arial"/>
              <a:sym typeface="Arial"/>
            </a:endParaRPr>
          </a:p>
        </p:txBody>
      </p:sp>
      <p:sp>
        <p:nvSpPr>
          <p:cNvPr id="773" name="Google Shape;773;p38"/>
          <p:cNvSpPr txBox="1"/>
          <p:nvPr/>
        </p:nvSpPr>
        <p:spPr>
          <a:xfrm>
            <a:off x="2451100" y="2118051"/>
            <a:ext cx="883816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000000"/>
                </a:solidFill>
                <a:latin typeface="Arial"/>
                <a:ea typeface="Arial"/>
                <a:cs typeface="Arial"/>
                <a:sym typeface="Arial"/>
              </a:rPr>
              <a:t>반려인으로서 관심 있던 주제라 즐겁게 참여할 수 있었습니다. 모델 성능 향상을 목표로 딥러닝 모델의 구조를 살피고 여러 시도를 해볼 수 있어 좋았습니다. 또한 큰 규모의 이미지 데이터를 다룰 때 어떤 어려움이 있는지 몸소 확인할 수 있는 값진 시간이었습니다. 문제가 생기면 함께 해결해 주셨던 조장 및 조원분들께 감사하다는 말씀드립니다.</a:t>
            </a:r>
            <a:endParaRPr b="0" sz="1400">
              <a:solidFill>
                <a:schemeClr val="dk1"/>
              </a:solidFill>
              <a:latin typeface="Arial"/>
              <a:ea typeface="Arial"/>
              <a:cs typeface="Arial"/>
              <a:sym typeface="Arial"/>
            </a:endParaRPr>
          </a:p>
          <a:p>
            <a:pPr indent="0" lvl="0" marL="0" marR="0" rtl="0" algn="l">
              <a:spcBef>
                <a:spcPts val="0"/>
              </a:spcBef>
              <a:spcAft>
                <a:spcPts val="0"/>
              </a:spcAft>
              <a:buNone/>
            </a:pPr>
            <a:r>
              <a:t/>
            </a:r>
            <a:endParaRPr b="0" sz="1400">
              <a:solidFill>
                <a:schemeClr val="dk1"/>
              </a:solidFill>
              <a:latin typeface="Arial"/>
              <a:ea typeface="Arial"/>
              <a:cs typeface="Arial"/>
              <a:sym typeface="Arial"/>
            </a:endParaRPr>
          </a:p>
        </p:txBody>
      </p:sp>
      <p:sp>
        <p:nvSpPr>
          <p:cNvPr id="774" name="Google Shape;774;p38"/>
          <p:cNvSpPr txBox="1"/>
          <p:nvPr/>
        </p:nvSpPr>
        <p:spPr>
          <a:xfrm>
            <a:off x="2451100" y="3029602"/>
            <a:ext cx="883816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400">
                <a:solidFill>
                  <a:schemeClr val="dk1"/>
                </a:solidFill>
                <a:latin typeface="Arial"/>
                <a:ea typeface="Arial"/>
                <a:cs typeface="Arial"/>
                <a:sym typeface="Arial"/>
              </a:rPr>
              <a:t>프로젝트 진행중에 많은 벽을 만나 여전히 자신이 부족하다는 것을 다시 한번 알게되었습니다. 또한 이번 프로젝트를 준비하면서 딥러닝은 생각할 것도 준비할 것도 대비할 것도 굉장히 많았다는 것을 배웠고 다음 프로젝트 부터는 만반의 준비를 갖추고 도전할 수 있도록 노력하겠습니다. 끝으로 부족한 저를 이끌어주신 팀원들에게 감사의 말씀을 전합니다.</a:t>
            </a:r>
            <a:endParaRPr b="0" sz="1400">
              <a:solidFill>
                <a:schemeClr val="dk1"/>
              </a:solidFill>
              <a:latin typeface="Arial"/>
              <a:ea typeface="Arial"/>
              <a:cs typeface="Arial"/>
              <a:sym typeface="Arial"/>
            </a:endParaRPr>
          </a:p>
        </p:txBody>
      </p:sp>
      <p:sp>
        <p:nvSpPr>
          <p:cNvPr id="775" name="Google Shape;775;p38"/>
          <p:cNvSpPr txBox="1"/>
          <p:nvPr/>
        </p:nvSpPr>
        <p:spPr>
          <a:xfrm>
            <a:off x="2451100" y="3941153"/>
            <a:ext cx="883816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000000"/>
                </a:solidFill>
                <a:latin typeface="Arial"/>
                <a:ea typeface="Arial"/>
                <a:cs typeface="Arial"/>
                <a:sym typeface="Arial"/>
              </a:rPr>
              <a:t> 모델을 만들고 학습시키는 과정에서 하이퍼 파라미터를 최적화하는 방법에 대해 학습할 수 있었고, 딥러닝 모델에 대한 전반적인 이해도를 높일 수 있었습니다. 의료 데이터임에도 불구하고 결과가 잘 나온 것 같아 만족스럽습니다. 조장님과 다른 조원분들이 도와주셔서 무사히, 즐겁게 프로젝트를 마무리할 수 있었습니다.</a:t>
            </a:r>
            <a:endParaRPr b="0" sz="1400">
              <a:solidFill>
                <a:schemeClr val="dk1"/>
              </a:solidFill>
              <a:latin typeface="Arial"/>
              <a:ea typeface="Arial"/>
              <a:cs typeface="Arial"/>
              <a:sym typeface="Arial"/>
            </a:endParaRPr>
          </a:p>
        </p:txBody>
      </p:sp>
      <p:sp>
        <p:nvSpPr>
          <p:cNvPr id="776" name="Google Shape;776;p38"/>
          <p:cNvSpPr txBox="1"/>
          <p:nvPr/>
        </p:nvSpPr>
        <p:spPr>
          <a:xfrm>
            <a:off x="2451100" y="4852704"/>
            <a:ext cx="8838164"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000000"/>
                </a:solidFill>
                <a:latin typeface="Arial"/>
                <a:ea typeface="Arial"/>
                <a:cs typeface="Arial"/>
                <a:sym typeface="Arial"/>
              </a:rPr>
              <a:t>단기간에 딥러닝에 대한 이해도를 높일 수 있는 정말 좋은 기회였습니다. </a:t>
            </a:r>
            <a:r>
              <a:rPr b="0" i="0" lang="en-US" sz="1400" u="none" strike="noStrike">
                <a:solidFill>
                  <a:srgbClr val="212529"/>
                </a:solidFill>
                <a:latin typeface="Arial"/>
                <a:ea typeface="Arial"/>
                <a:cs typeface="Arial"/>
                <a:sym typeface="Arial"/>
              </a:rPr>
              <a:t>혼자서 공부하는 것과 협업을 통해 프로젝트를 진행하는 것에는 큰 차이</a:t>
            </a:r>
            <a:r>
              <a:rPr b="0" i="0" lang="en-US" sz="1400" u="none" strike="noStrike">
                <a:solidFill>
                  <a:srgbClr val="000000"/>
                </a:solidFill>
                <a:latin typeface="Arial"/>
                <a:ea typeface="Arial"/>
                <a:cs typeface="Arial"/>
                <a:sym typeface="Arial"/>
              </a:rPr>
              <a:t>가 있다는 것을 느낄 수 있었습니다. 파이널 프로젝트 진행하는 동안 협업 과정 자체가 매우 체계적이라 협업하는 과정이 즐거웠습니다. 어떤 사소한 문제라도 소통을 통해 함께 풀어나갈 수 있는 분위기를 조성해주신 팀원 분들과 프로젝트 진행 경험을 바탕으로 매끄러운 진행으로 팀을 이끌어 주신 팀장님께 감사합니다.</a:t>
            </a:r>
            <a:endParaRPr b="0" sz="1400">
              <a:solidFill>
                <a:schemeClr val="dk1"/>
              </a:solidFill>
              <a:latin typeface="Arial"/>
              <a:ea typeface="Arial"/>
              <a:cs typeface="Arial"/>
              <a:sym typeface="Arial"/>
            </a:endParaRPr>
          </a:p>
          <a:p>
            <a:pPr indent="0" lvl="0" marL="0" marR="0" rtl="0" algn="l">
              <a:spcBef>
                <a:spcPts val="0"/>
              </a:spcBef>
              <a:spcAft>
                <a:spcPts val="0"/>
              </a:spcAft>
              <a:buNone/>
            </a:pPr>
            <a:r>
              <a:t/>
            </a:r>
            <a:endParaRPr b="0" sz="1400">
              <a:solidFill>
                <a:schemeClr val="dk1"/>
              </a:solidFill>
              <a:latin typeface="Arial"/>
              <a:ea typeface="Arial"/>
              <a:cs typeface="Arial"/>
              <a:sym typeface="Arial"/>
            </a:endParaRPr>
          </a:p>
        </p:txBody>
      </p:sp>
      <p:sp>
        <p:nvSpPr>
          <p:cNvPr id="777" name="Google Shape;777;p38"/>
          <p:cNvSpPr txBox="1"/>
          <p:nvPr/>
        </p:nvSpPr>
        <p:spPr>
          <a:xfrm>
            <a:off x="2451100" y="5952645"/>
            <a:ext cx="888365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000000"/>
                </a:solidFill>
                <a:latin typeface="Arial"/>
                <a:ea typeface="Arial"/>
                <a:cs typeface="Arial"/>
                <a:sym typeface="Arial"/>
              </a:rPr>
              <a:t>다양한 모델을 접해볼 수 있는 기회를 가질 수 있어서 좋았습니다. 모델을 설명할 수 있는 XAI라는 것도 찾아볼 수  있어서 좋았고 좋은 팀원을 만나서 일정에 문제가 없고 잘 진행된 프로젝트를 해볼 수 있어서 너무 좋았습니다 감사합니다.</a:t>
            </a:r>
            <a:endParaRPr b="0" sz="14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8CD9F"/>
        </a:solidFill>
      </p:bgPr>
    </p:bg>
    <p:spTree>
      <p:nvGrpSpPr>
        <p:cNvPr id="781" name="Shape 781"/>
        <p:cNvGrpSpPr/>
        <p:nvPr/>
      </p:nvGrpSpPr>
      <p:grpSpPr>
        <a:xfrm>
          <a:off x="0" y="0"/>
          <a:ext cx="0" cy="0"/>
          <a:chOff x="0" y="0"/>
          <a:chExt cx="0" cy="0"/>
        </a:xfrm>
      </p:grpSpPr>
      <p:sp>
        <p:nvSpPr>
          <p:cNvPr id="782" name="Google Shape;782;p39"/>
          <p:cNvSpPr/>
          <p:nvPr/>
        </p:nvSpPr>
        <p:spPr>
          <a:xfrm>
            <a:off x="0" y="-76692"/>
            <a:ext cx="2294849" cy="7232609"/>
          </a:xfrm>
          <a:prstGeom prst="rect">
            <a:avLst/>
          </a:prstGeom>
          <a:solidFill>
            <a:srgbClr val="E2F4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3" name="Google Shape;783;p39"/>
          <p:cNvSpPr txBox="1"/>
          <p:nvPr/>
        </p:nvSpPr>
        <p:spPr>
          <a:xfrm>
            <a:off x="2430534" y="259586"/>
            <a:ext cx="8990557" cy="6411371"/>
          </a:xfrm>
          <a:prstGeom prst="rect">
            <a:avLst/>
          </a:prstGeom>
          <a:noFill/>
          <a:ln>
            <a:noFill/>
          </a:ln>
        </p:spPr>
        <p:txBody>
          <a:bodyPr anchorCtr="0" anchor="t" bIns="45700" lIns="91425" spcFirstLastPara="1" rIns="91425" wrap="square" tIns="45700">
            <a:spAutoFit/>
          </a:bodyPr>
          <a:lstStyle/>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3">
                  <a:extLst>
                    <a:ext uri="{A12FA001-AC4F-418D-AE19-62706E023703}">
                      <ahyp:hlinkClr val="tx"/>
                    </a:ext>
                  </a:extLst>
                </a:hlinkClick>
              </a:rPr>
              <a:t>Kim, J. Y., Lee, H. E., Choi, Y. H., Lee, S. J., &amp; Jeon, J. S. (2019). CNN-based diagnosis models for canine ulcerative keratitis. </a:t>
            </a:r>
            <a:r>
              <a:rPr b="0" i="1" lang="en-US" sz="1500" u="sng" strike="noStrike">
                <a:solidFill>
                  <a:srgbClr val="3A3838"/>
                </a:solidFill>
                <a:latin typeface="Arial"/>
                <a:ea typeface="Arial"/>
                <a:cs typeface="Arial"/>
                <a:sym typeface="Arial"/>
                <a:hlinkClick r:id="rId4">
                  <a:extLst>
                    <a:ext uri="{A12FA001-AC4F-418D-AE19-62706E023703}">
                      <ahyp:hlinkClr val="tx"/>
                    </a:ext>
                  </a:extLst>
                </a:hlinkClick>
              </a:rPr>
              <a:t>Scientific reports</a:t>
            </a:r>
            <a:r>
              <a:rPr b="0" i="0" lang="en-US" sz="1500" u="sng" strike="noStrike">
                <a:solidFill>
                  <a:srgbClr val="3A3838"/>
                </a:solidFill>
                <a:latin typeface="Arial"/>
                <a:ea typeface="Arial"/>
                <a:cs typeface="Arial"/>
                <a:sym typeface="Arial"/>
                <a:hlinkClick r:id="rId5">
                  <a:extLst>
                    <a:ext uri="{A12FA001-AC4F-418D-AE19-62706E023703}">
                      <ahyp:hlinkClr val="tx"/>
                    </a:ext>
                  </a:extLst>
                </a:hlinkClick>
              </a:rPr>
              <a:t>, </a:t>
            </a:r>
            <a:r>
              <a:rPr b="0" i="1" lang="en-US" sz="1500" u="sng" strike="noStrike">
                <a:solidFill>
                  <a:srgbClr val="3A3838"/>
                </a:solidFill>
                <a:latin typeface="Arial"/>
                <a:ea typeface="Arial"/>
                <a:cs typeface="Arial"/>
                <a:sym typeface="Arial"/>
                <a:hlinkClick r:id="rId6">
                  <a:extLst>
                    <a:ext uri="{A12FA001-AC4F-418D-AE19-62706E023703}">
                      <ahyp:hlinkClr val="tx"/>
                    </a:ext>
                  </a:extLst>
                </a:hlinkClick>
              </a:rPr>
              <a:t>9</a:t>
            </a:r>
            <a:r>
              <a:rPr b="0" i="0" lang="en-US" sz="1500" u="sng" strike="noStrike">
                <a:solidFill>
                  <a:srgbClr val="3A3838"/>
                </a:solidFill>
                <a:latin typeface="Arial"/>
                <a:ea typeface="Arial"/>
                <a:cs typeface="Arial"/>
                <a:sym typeface="Arial"/>
                <a:hlinkClick r:id="rId7">
                  <a:extLst>
                    <a:ext uri="{A12FA001-AC4F-418D-AE19-62706E023703}">
                      <ahyp:hlinkClr val="tx"/>
                    </a:ext>
                  </a:extLst>
                </a:hlinkClick>
              </a:rPr>
              <a:t>(1), 14209.</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8">
                  <a:extLst>
                    <a:ext uri="{A12FA001-AC4F-418D-AE19-62706E023703}">
                      <ahyp:hlinkClr val="tx"/>
                    </a:ext>
                  </a:extLst>
                </a:hlinkClick>
              </a:rPr>
              <a:t>Kim, D., Kim, J., Yoo, J., &amp; Choi, D. (2023). Image-Based Diagnosis Service for Pet Eye Diseases. </a:t>
            </a:r>
            <a:r>
              <a:rPr b="0" i="1" lang="en-US" sz="1500" u="sng" strike="noStrike">
                <a:solidFill>
                  <a:srgbClr val="3A3838"/>
                </a:solidFill>
                <a:latin typeface="Arial"/>
                <a:ea typeface="Arial"/>
                <a:cs typeface="Arial"/>
                <a:sym typeface="Arial"/>
                <a:hlinkClick r:id="rId9">
                  <a:extLst>
                    <a:ext uri="{A12FA001-AC4F-418D-AE19-62706E023703}">
                      <ahyp:hlinkClr val="tx"/>
                    </a:ext>
                  </a:extLst>
                </a:hlinkClick>
              </a:rPr>
              <a:t>한국콘텐츠학회 ICCC 논문집</a:t>
            </a:r>
            <a:r>
              <a:rPr b="0" i="0" lang="en-US" sz="1500" u="sng" strike="noStrike">
                <a:solidFill>
                  <a:srgbClr val="3A3838"/>
                </a:solidFill>
                <a:latin typeface="Arial"/>
                <a:ea typeface="Arial"/>
                <a:cs typeface="Arial"/>
                <a:sym typeface="Arial"/>
                <a:hlinkClick r:id="rId10">
                  <a:extLst>
                    <a:ext uri="{A12FA001-AC4F-418D-AE19-62706E023703}">
                      <ahyp:hlinkClr val="tx"/>
                    </a:ext>
                  </a:extLst>
                </a:hlinkClick>
              </a:rPr>
              <a:t>, 311-312.</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11">
                  <a:extLst>
                    <a:ext uri="{A12FA001-AC4F-418D-AE19-62706E023703}">
                      <ahyp:hlinkClr val="tx"/>
                    </a:ext>
                  </a:extLst>
                </a:hlinkClick>
              </a:rPr>
              <a:t>Kim, J. Y., Han, M. G., Chun, J. H., Huh, E. A., &amp; Lee, S. J. (2022). Developing a diagnosis model for dry eye disease in dogs using object detection. </a:t>
            </a:r>
            <a:r>
              <a:rPr b="0" i="1" lang="en-US" sz="1500" u="sng" strike="noStrike">
                <a:solidFill>
                  <a:srgbClr val="3A3838"/>
                </a:solidFill>
                <a:latin typeface="Arial"/>
                <a:ea typeface="Arial"/>
                <a:cs typeface="Arial"/>
                <a:sym typeface="Arial"/>
                <a:hlinkClick r:id="rId12">
                  <a:extLst>
                    <a:ext uri="{A12FA001-AC4F-418D-AE19-62706E023703}">
                      <ahyp:hlinkClr val="tx"/>
                    </a:ext>
                  </a:extLst>
                </a:hlinkClick>
              </a:rPr>
              <a:t>Scientific Reports</a:t>
            </a:r>
            <a:r>
              <a:rPr b="0" i="0" lang="en-US" sz="1500" u="sng" strike="noStrike">
                <a:solidFill>
                  <a:srgbClr val="3A3838"/>
                </a:solidFill>
                <a:latin typeface="Arial"/>
                <a:ea typeface="Arial"/>
                <a:cs typeface="Arial"/>
                <a:sym typeface="Arial"/>
                <a:hlinkClick r:id="rId13">
                  <a:extLst>
                    <a:ext uri="{A12FA001-AC4F-418D-AE19-62706E023703}">
                      <ahyp:hlinkClr val="tx"/>
                    </a:ext>
                  </a:extLst>
                </a:hlinkClick>
              </a:rPr>
              <a:t>, </a:t>
            </a:r>
            <a:r>
              <a:rPr b="0" i="1" lang="en-US" sz="1500" u="sng" strike="noStrike">
                <a:solidFill>
                  <a:srgbClr val="3A3838"/>
                </a:solidFill>
                <a:latin typeface="Arial"/>
                <a:ea typeface="Arial"/>
                <a:cs typeface="Arial"/>
                <a:sym typeface="Arial"/>
                <a:hlinkClick r:id="rId14">
                  <a:extLst>
                    <a:ext uri="{A12FA001-AC4F-418D-AE19-62706E023703}">
                      <ahyp:hlinkClr val="tx"/>
                    </a:ext>
                  </a:extLst>
                </a:hlinkClick>
              </a:rPr>
              <a:t>12</a:t>
            </a:r>
            <a:r>
              <a:rPr b="0" i="0" lang="en-US" sz="1500" u="sng" strike="noStrike">
                <a:solidFill>
                  <a:srgbClr val="3A3838"/>
                </a:solidFill>
                <a:latin typeface="Arial"/>
                <a:ea typeface="Arial"/>
                <a:cs typeface="Arial"/>
                <a:sym typeface="Arial"/>
                <a:hlinkClick r:id="rId15">
                  <a:extLst>
                    <a:ext uri="{A12FA001-AC4F-418D-AE19-62706E023703}">
                      <ahyp:hlinkClr val="tx"/>
                    </a:ext>
                  </a:extLst>
                </a:hlinkClick>
              </a:rPr>
              <a:t>(1), 21351.</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16">
                  <a:extLst>
                    <a:ext uri="{A12FA001-AC4F-418D-AE19-62706E023703}">
                      <ahyp:hlinkClr val="tx"/>
                    </a:ext>
                  </a:extLst>
                </a:hlinkClick>
              </a:rPr>
              <a:t>Yang, Z., Mitra, A., Liu, W., Berlowitz, D., &amp; Yu, H. (2023). TransformEHR: transformer-based encoder-decoder generative model to enhance prediction of disease outcomes using electronic health records. </a:t>
            </a:r>
            <a:r>
              <a:rPr b="0" i="1" lang="en-US" sz="1500" u="sng" strike="noStrike">
                <a:solidFill>
                  <a:srgbClr val="3A3838"/>
                </a:solidFill>
                <a:latin typeface="Arial"/>
                <a:ea typeface="Arial"/>
                <a:cs typeface="Arial"/>
                <a:sym typeface="Arial"/>
                <a:hlinkClick r:id="rId17">
                  <a:extLst>
                    <a:ext uri="{A12FA001-AC4F-418D-AE19-62706E023703}">
                      <ahyp:hlinkClr val="tx"/>
                    </a:ext>
                  </a:extLst>
                </a:hlinkClick>
              </a:rPr>
              <a:t>Nature Communications</a:t>
            </a:r>
            <a:r>
              <a:rPr b="0" i="0" lang="en-US" sz="1500" u="sng" strike="noStrike">
                <a:solidFill>
                  <a:srgbClr val="3A3838"/>
                </a:solidFill>
                <a:latin typeface="Arial"/>
                <a:ea typeface="Arial"/>
                <a:cs typeface="Arial"/>
                <a:sym typeface="Arial"/>
                <a:hlinkClick r:id="rId18">
                  <a:extLst>
                    <a:ext uri="{A12FA001-AC4F-418D-AE19-62706E023703}">
                      <ahyp:hlinkClr val="tx"/>
                    </a:ext>
                  </a:extLst>
                </a:hlinkClick>
              </a:rPr>
              <a:t>, </a:t>
            </a:r>
            <a:r>
              <a:rPr b="0" i="1" lang="en-US" sz="1500" u="sng" strike="noStrike">
                <a:solidFill>
                  <a:srgbClr val="3A3838"/>
                </a:solidFill>
                <a:latin typeface="Arial"/>
                <a:ea typeface="Arial"/>
                <a:cs typeface="Arial"/>
                <a:sym typeface="Arial"/>
                <a:hlinkClick r:id="rId19">
                  <a:extLst>
                    <a:ext uri="{A12FA001-AC4F-418D-AE19-62706E023703}">
                      <ahyp:hlinkClr val="tx"/>
                    </a:ext>
                  </a:extLst>
                </a:hlinkClick>
              </a:rPr>
              <a:t>14</a:t>
            </a:r>
            <a:r>
              <a:rPr b="0" i="0" lang="en-US" sz="1500" u="sng" strike="noStrike">
                <a:solidFill>
                  <a:srgbClr val="3A3838"/>
                </a:solidFill>
                <a:latin typeface="Arial"/>
                <a:ea typeface="Arial"/>
                <a:cs typeface="Arial"/>
                <a:sym typeface="Arial"/>
                <a:hlinkClick r:id="rId20">
                  <a:extLst>
                    <a:ext uri="{A12FA001-AC4F-418D-AE19-62706E023703}">
                      <ahyp:hlinkClr val="tx"/>
                    </a:ext>
                  </a:extLst>
                </a:hlinkClick>
              </a:rPr>
              <a:t>(1), 7857.</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21">
                  <a:extLst>
                    <a:ext uri="{A12FA001-AC4F-418D-AE19-62706E023703}">
                      <ahyp:hlinkClr val="tx"/>
                    </a:ext>
                  </a:extLst>
                </a:hlinkClick>
              </a:rPr>
              <a:t>김도우, 이주원, &amp; 최도진. (2023). 이미지 기반 반려동물 안구질환 진단 모바일 애플리케이션. </a:t>
            </a:r>
            <a:r>
              <a:rPr b="0" i="1" lang="en-US" sz="1500" u="sng" strike="noStrike">
                <a:solidFill>
                  <a:srgbClr val="3A3838"/>
                </a:solidFill>
                <a:latin typeface="Arial"/>
                <a:ea typeface="Arial"/>
                <a:cs typeface="Arial"/>
                <a:sym typeface="Arial"/>
                <a:hlinkClick r:id="rId22">
                  <a:extLst>
                    <a:ext uri="{A12FA001-AC4F-418D-AE19-62706E023703}">
                      <ahyp:hlinkClr val="tx"/>
                    </a:ext>
                  </a:extLst>
                </a:hlinkClick>
              </a:rPr>
              <a:t>한국정보과학회 학술발표논문집</a:t>
            </a:r>
            <a:r>
              <a:rPr b="0" i="0" lang="en-US" sz="1500" u="sng" strike="noStrike">
                <a:solidFill>
                  <a:srgbClr val="3A3838"/>
                </a:solidFill>
                <a:latin typeface="Arial"/>
                <a:ea typeface="Arial"/>
                <a:cs typeface="Arial"/>
                <a:sym typeface="Arial"/>
                <a:hlinkClick r:id="rId23">
                  <a:extLst>
                    <a:ext uri="{A12FA001-AC4F-418D-AE19-62706E023703}">
                      <ahyp:hlinkClr val="tx"/>
                    </a:ext>
                  </a:extLst>
                </a:hlinkClick>
              </a:rPr>
              <a:t>, 1649-1651.</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24">
                  <a:extLst>
                    <a:ext uri="{A12FA001-AC4F-418D-AE19-62706E023703}">
                      <ahyp:hlinkClr val="tx"/>
                    </a:ext>
                  </a:extLst>
                </a:hlinkClick>
              </a:rPr>
              <a:t>He, K., Zhang, X., Ren, S., &amp; Sun, J. (2016). Deep residual learning for image recognition. In </a:t>
            </a:r>
            <a:r>
              <a:rPr b="0" i="1" lang="en-US" sz="1500" u="sng" strike="noStrike">
                <a:solidFill>
                  <a:srgbClr val="3A3838"/>
                </a:solidFill>
                <a:latin typeface="Arial"/>
                <a:ea typeface="Arial"/>
                <a:cs typeface="Arial"/>
                <a:sym typeface="Arial"/>
                <a:hlinkClick r:id="rId25">
                  <a:extLst>
                    <a:ext uri="{A12FA001-AC4F-418D-AE19-62706E023703}">
                      <ahyp:hlinkClr val="tx"/>
                    </a:ext>
                  </a:extLst>
                </a:hlinkClick>
              </a:rPr>
              <a:t>Proceedings of the IEEE conference on computer vision and pattern recognition</a:t>
            </a:r>
            <a:r>
              <a:rPr b="0" i="0" lang="en-US" sz="1500" u="sng" strike="noStrike">
                <a:solidFill>
                  <a:srgbClr val="3A3838"/>
                </a:solidFill>
                <a:latin typeface="Arial"/>
                <a:ea typeface="Arial"/>
                <a:cs typeface="Arial"/>
                <a:sym typeface="Arial"/>
                <a:hlinkClick r:id="rId26">
                  <a:extLst>
                    <a:ext uri="{A12FA001-AC4F-418D-AE19-62706E023703}">
                      <ahyp:hlinkClr val="tx"/>
                    </a:ext>
                  </a:extLst>
                </a:hlinkClick>
              </a:rPr>
              <a:t> (pp. 770-778).</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27">
                  <a:extLst>
                    <a:ext uri="{A12FA001-AC4F-418D-AE19-62706E023703}">
                      <ahyp:hlinkClr val="tx"/>
                    </a:ext>
                  </a:extLst>
                </a:hlinkClick>
              </a:rPr>
              <a:t>Tan, M., &amp; Le, Q. (2019, May). Efficientnet: Rethinking model scaling for convolutional neural networks. In </a:t>
            </a:r>
            <a:r>
              <a:rPr b="0" i="1" lang="en-US" sz="1500" u="sng" strike="noStrike">
                <a:solidFill>
                  <a:srgbClr val="3A3838"/>
                </a:solidFill>
                <a:latin typeface="Arial"/>
                <a:ea typeface="Arial"/>
                <a:cs typeface="Arial"/>
                <a:sym typeface="Arial"/>
                <a:hlinkClick r:id="rId28">
                  <a:extLst>
                    <a:ext uri="{A12FA001-AC4F-418D-AE19-62706E023703}">
                      <ahyp:hlinkClr val="tx"/>
                    </a:ext>
                  </a:extLst>
                </a:hlinkClick>
              </a:rPr>
              <a:t>International conference on machine learning</a:t>
            </a:r>
            <a:r>
              <a:rPr b="0" i="0" lang="en-US" sz="1500" u="sng" strike="noStrike">
                <a:solidFill>
                  <a:srgbClr val="3A3838"/>
                </a:solidFill>
                <a:latin typeface="Arial"/>
                <a:ea typeface="Arial"/>
                <a:cs typeface="Arial"/>
                <a:sym typeface="Arial"/>
                <a:hlinkClick r:id="rId29">
                  <a:extLst>
                    <a:ext uri="{A12FA001-AC4F-418D-AE19-62706E023703}">
                      <ahyp:hlinkClr val="tx"/>
                    </a:ext>
                  </a:extLst>
                </a:hlinkClick>
              </a:rPr>
              <a:t> (pp. 6105-6114). PMLR.</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30">
                  <a:extLst>
                    <a:ext uri="{A12FA001-AC4F-418D-AE19-62706E023703}">
                      <ahyp:hlinkClr val="tx"/>
                    </a:ext>
                  </a:extLst>
                </a:hlinkClick>
              </a:rPr>
              <a:t>Qassim, H., Feinzimer, D., &amp; Verma, A. (2017). Residual squeeze vgg16. </a:t>
            </a:r>
            <a:r>
              <a:rPr b="0" i="1" lang="en-US" sz="1500" u="sng" strike="noStrike">
                <a:solidFill>
                  <a:srgbClr val="3A3838"/>
                </a:solidFill>
                <a:latin typeface="Arial"/>
                <a:ea typeface="Arial"/>
                <a:cs typeface="Arial"/>
                <a:sym typeface="Arial"/>
                <a:hlinkClick r:id="rId31">
                  <a:extLst>
                    <a:ext uri="{A12FA001-AC4F-418D-AE19-62706E023703}">
                      <ahyp:hlinkClr val="tx"/>
                    </a:ext>
                  </a:extLst>
                </a:hlinkClick>
              </a:rPr>
              <a:t>arXiv preprint arXiv:1705.03004</a:t>
            </a:r>
            <a:r>
              <a:rPr b="0" i="0" lang="en-US" sz="1500" u="sng" strike="noStrike">
                <a:solidFill>
                  <a:srgbClr val="3A3838"/>
                </a:solidFill>
                <a:latin typeface="Arial"/>
                <a:ea typeface="Arial"/>
                <a:cs typeface="Arial"/>
                <a:sym typeface="Arial"/>
                <a:hlinkClick r:id="rId32">
                  <a:extLst>
                    <a:ext uri="{A12FA001-AC4F-418D-AE19-62706E023703}">
                      <ahyp:hlinkClr val="tx"/>
                    </a:ext>
                  </a:extLst>
                </a:hlinkClick>
              </a:rPr>
              <a:t>.</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33">
                  <a:extLst>
                    <a:ext uri="{A12FA001-AC4F-418D-AE19-62706E023703}">
                      <ahyp:hlinkClr val="tx"/>
                    </a:ext>
                  </a:extLst>
                </a:hlinkClick>
              </a:rPr>
              <a:t>Simonyan, K., &amp; Zisserman, A. (2014). Very deep convolutional networks for large-scale image recognition. </a:t>
            </a:r>
            <a:r>
              <a:rPr b="0" i="1" lang="en-US" sz="1500" u="sng" strike="noStrike">
                <a:solidFill>
                  <a:srgbClr val="3A3838"/>
                </a:solidFill>
                <a:latin typeface="Arial"/>
                <a:ea typeface="Arial"/>
                <a:cs typeface="Arial"/>
                <a:sym typeface="Arial"/>
                <a:hlinkClick r:id="rId34">
                  <a:extLst>
                    <a:ext uri="{A12FA001-AC4F-418D-AE19-62706E023703}">
                      <ahyp:hlinkClr val="tx"/>
                    </a:ext>
                  </a:extLst>
                </a:hlinkClick>
              </a:rPr>
              <a:t>arXiv preprint arXiv:1409.1556</a:t>
            </a:r>
            <a:r>
              <a:rPr b="0" i="0" lang="en-US" sz="1500" u="sng" strike="noStrike">
                <a:solidFill>
                  <a:srgbClr val="3A3838"/>
                </a:solidFill>
                <a:latin typeface="Arial"/>
                <a:ea typeface="Arial"/>
                <a:cs typeface="Arial"/>
                <a:sym typeface="Arial"/>
                <a:hlinkClick r:id="rId35">
                  <a:extLst>
                    <a:ext uri="{A12FA001-AC4F-418D-AE19-62706E023703}">
                      <ahyp:hlinkClr val="tx"/>
                    </a:ext>
                  </a:extLst>
                </a:hlinkClick>
              </a:rPr>
              <a:t>.</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36">
                  <a:extLst>
                    <a:ext uri="{A12FA001-AC4F-418D-AE19-62706E023703}">
                      <ahyp:hlinkClr val="tx"/>
                    </a:ext>
                  </a:extLst>
                </a:hlinkClick>
              </a:rPr>
              <a:t>PyTorch. (s.f.). </a:t>
            </a:r>
            <a:r>
              <a:rPr b="0" i="1" lang="en-US" sz="1500" u="sng" strike="noStrike">
                <a:solidFill>
                  <a:srgbClr val="3A3838"/>
                </a:solidFill>
                <a:latin typeface="Arial"/>
                <a:ea typeface="Arial"/>
                <a:cs typeface="Arial"/>
                <a:sym typeface="Arial"/>
                <a:hlinkClick r:id="rId37">
                  <a:extLst>
                    <a:ext uri="{A12FA001-AC4F-418D-AE19-62706E023703}">
                      <ahyp:hlinkClr val="tx"/>
                    </a:ext>
                  </a:extLst>
                </a:hlinkClick>
              </a:rPr>
              <a:t>Quantization Aware Training (QAT) on VGG</a:t>
            </a:r>
            <a:r>
              <a:rPr b="0" i="0" lang="en-US" sz="1500" u="sng" strike="noStrike">
                <a:solidFill>
                  <a:srgbClr val="3A3838"/>
                </a:solidFill>
                <a:latin typeface="Arial"/>
                <a:ea typeface="Arial"/>
                <a:cs typeface="Arial"/>
                <a:sym typeface="Arial"/>
                <a:hlinkClick r:id="rId38">
                  <a:extLst>
                    <a:ext uri="{A12FA001-AC4F-418D-AE19-62706E023703}">
                      <ahyp:hlinkClr val="tx"/>
                    </a:ext>
                  </a:extLst>
                </a:hlinkClick>
              </a:rPr>
              <a:t>. </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39">
                  <a:extLst>
                    <a:ext uri="{A12FA001-AC4F-418D-AE19-62706E023703}">
                      <ahyp:hlinkClr val="tx"/>
                    </a:ext>
                  </a:extLst>
                </a:hlinkClick>
              </a:rPr>
              <a:t>이학범. (2023, 6월 7일). 국내 반려동물 양육 가구 552만, 반려인 1262만명. </a:t>
            </a:r>
            <a:r>
              <a:rPr b="0" i="1" lang="en-US" sz="1500" u="sng" strike="noStrike">
                <a:solidFill>
                  <a:srgbClr val="3A3838"/>
                </a:solidFill>
                <a:latin typeface="Arial"/>
                <a:ea typeface="Arial"/>
                <a:cs typeface="Arial"/>
                <a:sym typeface="Arial"/>
                <a:hlinkClick r:id="rId40">
                  <a:extLst>
                    <a:ext uri="{A12FA001-AC4F-418D-AE19-62706E023703}">
                      <ahyp:hlinkClr val="tx"/>
                    </a:ext>
                  </a:extLst>
                </a:hlinkClick>
              </a:rPr>
              <a:t>데일리벳</a:t>
            </a:r>
            <a:r>
              <a:rPr b="0" i="0" lang="en-US" sz="1500" u="sng" strike="noStrike">
                <a:solidFill>
                  <a:srgbClr val="3A3838"/>
                </a:solidFill>
                <a:latin typeface="Arial"/>
                <a:ea typeface="Arial"/>
                <a:cs typeface="Arial"/>
                <a:sym typeface="Arial"/>
                <a:hlinkClick r:id="rId41">
                  <a:extLst>
                    <a:ext uri="{A12FA001-AC4F-418D-AE19-62706E023703}">
                      <ahyp:hlinkClr val="tx"/>
                    </a:ext>
                  </a:extLst>
                </a:hlinkClick>
              </a:rPr>
              <a:t>. </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42">
                  <a:extLst>
                    <a:ext uri="{A12FA001-AC4F-418D-AE19-62706E023703}">
                      <ahyp:hlinkClr val="tx"/>
                    </a:ext>
                  </a:extLst>
                </a:hlinkClick>
              </a:rPr>
              <a:t>이학범. (2023, 6월 7일). 동물병원 선택 기준 1위, 2년 만에 ‘접근성’→’가격’으로 바뀌다. </a:t>
            </a:r>
            <a:r>
              <a:rPr b="0" i="1" lang="en-US" sz="1500" u="sng" strike="noStrike">
                <a:solidFill>
                  <a:srgbClr val="3A3838"/>
                </a:solidFill>
                <a:latin typeface="Arial"/>
                <a:ea typeface="Arial"/>
                <a:cs typeface="Arial"/>
                <a:sym typeface="Arial"/>
                <a:hlinkClick r:id="rId43">
                  <a:extLst>
                    <a:ext uri="{A12FA001-AC4F-418D-AE19-62706E023703}">
                      <ahyp:hlinkClr val="tx"/>
                    </a:ext>
                  </a:extLst>
                </a:hlinkClick>
              </a:rPr>
              <a:t>데일리벳</a:t>
            </a:r>
            <a:r>
              <a:rPr b="0" i="0" lang="en-US" sz="1500" u="sng" strike="noStrike">
                <a:solidFill>
                  <a:srgbClr val="3A3838"/>
                </a:solidFill>
                <a:latin typeface="Arial"/>
                <a:ea typeface="Arial"/>
                <a:cs typeface="Arial"/>
                <a:sym typeface="Arial"/>
                <a:hlinkClick r:id="rId44">
                  <a:extLst>
                    <a:ext uri="{A12FA001-AC4F-418D-AE19-62706E023703}">
                      <ahyp:hlinkClr val="tx"/>
                    </a:ext>
                  </a:extLst>
                </a:hlinkClick>
              </a:rPr>
              <a:t>. </a:t>
            </a:r>
            <a:endParaRPr b="0" i="0" sz="1500" u="none" strike="noStrike">
              <a:solidFill>
                <a:srgbClr val="3A3838"/>
              </a:solidFill>
              <a:latin typeface="Arial"/>
              <a:ea typeface="Arial"/>
              <a:cs typeface="Arial"/>
              <a:sym typeface="Arial"/>
            </a:endParaRPr>
          </a:p>
          <a:p>
            <a:pPr indent="-95250" lvl="0" marL="0" marR="0" rtl="0" algn="l">
              <a:spcBef>
                <a:spcPts val="0"/>
              </a:spcBef>
              <a:spcAft>
                <a:spcPts val="0"/>
              </a:spcAft>
              <a:buClr>
                <a:srgbClr val="3A3838"/>
              </a:buClr>
              <a:buSzPts val="1500"/>
              <a:buFont typeface="Arial"/>
              <a:buChar char="•"/>
            </a:pPr>
            <a:r>
              <a:rPr b="0" i="0" lang="en-US" sz="1500" u="sng" strike="noStrike">
                <a:solidFill>
                  <a:srgbClr val="3A3838"/>
                </a:solidFill>
                <a:latin typeface="Arial"/>
                <a:ea typeface="Arial"/>
                <a:cs typeface="Arial"/>
                <a:sym typeface="Arial"/>
                <a:hlinkClick r:id="rId45">
                  <a:extLst>
                    <a:ext uri="{A12FA001-AC4F-418D-AE19-62706E023703}">
                      <ahyp:hlinkClr val="tx"/>
                    </a:ext>
                  </a:extLst>
                </a:hlinkClick>
              </a:rPr>
              <a:t>김예지. (2024, 2월 12일). 반려동물 양육비 중 30%가 진료비… 펫보험 가입은 1% 그쳐 [반려동물 800만시대, '펫보험' 국민보험 되려면 (上)]. </a:t>
            </a:r>
            <a:r>
              <a:rPr b="0" i="1" lang="en-US" sz="1500" u="sng" strike="noStrike">
                <a:solidFill>
                  <a:srgbClr val="3A3838"/>
                </a:solidFill>
                <a:latin typeface="Arial"/>
                <a:ea typeface="Arial"/>
                <a:cs typeface="Arial"/>
                <a:sym typeface="Arial"/>
                <a:hlinkClick r:id="rId46">
                  <a:extLst>
                    <a:ext uri="{A12FA001-AC4F-418D-AE19-62706E023703}">
                      <ahyp:hlinkClr val="tx"/>
                    </a:ext>
                  </a:extLst>
                </a:hlinkClick>
              </a:rPr>
              <a:t>파이낸셜뉴스</a:t>
            </a:r>
            <a:r>
              <a:rPr b="0" i="0" lang="en-US" sz="1500" u="sng" strike="noStrike">
                <a:solidFill>
                  <a:srgbClr val="3A3838"/>
                </a:solidFill>
                <a:latin typeface="Arial"/>
                <a:ea typeface="Arial"/>
                <a:cs typeface="Arial"/>
                <a:sym typeface="Arial"/>
                <a:hlinkClick r:id="rId47">
                  <a:extLst>
                    <a:ext uri="{A12FA001-AC4F-418D-AE19-62706E023703}">
                      <ahyp:hlinkClr val="tx"/>
                    </a:ext>
                  </a:extLst>
                </a:hlinkClick>
              </a:rPr>
              <a:t>.</a:t>
            </a:r>
            <a:endParaRPr sz="1500">
              <a:solidFill>
                <a:srgbClr val="3A3838"/>
              </a:solidFill>
              <a:latin typeface="Arial"/>
              <a:ea typeface="Arial"/>
              <a:cs typeface="Arial"/>
              <a:sym typeface="Arial"/>
            </a:endParaRPr>
          </a:p>
          <a:p>
            <a:pPr indent="0" lvl="0" marL="0" marR="0" rtl="0" algn="l">
              <a:spcBef>
                <a:spcPts val="0"/>
              </a:spcBef>
              <a:spcAft>
                <a:spcPts val="0"/>
              </a:spcAft>
              <a:buNone/>
            </a:pPr>
            <a:br>
              <a:rPr b="0" lang="en-US" sz="1500">
                <a:solidFill>
                  <a:srgbClr val="3A3838"/>
                </a:solidFill>
                <a:latin typeface="Arial"/>
                <a:ea typeface="Arial"/>
                <a:cs typeface="Arial"/>
                <a:sym typeface="Arial"/>
              </a:rPr>
            </a:br>
            <a:r>
              <a:rPr b="1" i="0" lang="en-US" sz="1500" u="none" strike="noStrike">
                <a:solidFill>
                  <a:srgbClr val="3A3838"/>
                </a:solidFill>
                <a:latin typeface="Arial"/>
                <a:ea typeface="Arial"/>
                <a:cs typeface="Arial"/>
                <a:sym typeface="Arial"/>
              </a:rPr>
              <a:t>Data</a:t>
            </a:r>
            <a:endParaRPr b="0" sz="1500">
              <a:solidFill>
                <a:srgbClr val="3A3838"/>
              </a:solidFill>
              <a:latin typeface="Arial"/>
              <a:ea typeface="Arial"/>
              <a:cs typeface="Arial"/>
              <a:sym typeface="Arial"/>
            </a:endParaRPr>
          </a:p>
          <a:p>
            <a:pPr indent="-95250" lvl="0" marL="0" marR="0" rtl="0" algn="l">
              <a:lnSpc>
                <a:spcPct val="150000"/>
              </a:lnSpc>
              <a:spcBef>
                <a:spcPts val="0"/>
              </a:spcBef>
              <a:spcAft>
                <a:spcPts val="0"/>
              </a:spcAft>
              <a:buClr>
                <a:srgbClr val="3A3838"/>
              </a:buClr>
              <a:buSzPts val="1500"/>
              <a:buFont typeface="Arial"/>
              <a:buChar char="•"/>
            </a:pPr>
            <a:r>
              <a:rPr b="0" i="0" lang="en-US" sz="1500" u="none" strike="noStrike">
                <a:solidFill>
                  <a:srgbClr val="3A3838"/>
                </a:solidFill>
                <a:latin typeface="Arial"/>
                <a:ea typeface="Arial"/>
                <a:cs typeface="Arial"/>
                <a:sym typeface="Arial"/>
              </a:rPr>
              <a:t>반려동물 안구 질환 데이터_AI HUB</a:t>
            </a:r>
            <a:endParaRPr/>
          </a:p>
        </p:txBody>
      </p:sp>
      <p:sp>
        <p:nvSpPr>
          <p:cNvPr id="784" name="Google Shape;784;p39"/>
          <p:cNvSpPr txBox="1"/>
          <p:nvPr/>
        </p:nvSpPr>
        <p:spPr>
          <a:xfrm>
            <a:off x="224175" y="259586"/>
            <a:ext cx="20116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Reference</a:t>
            </a:r>
            <a:endParaRPr b="1" sz="2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152" name="Shape 152"/>
        <p:cNvGrpSpPr/>
        <p:nvPr/>
      </p:nvGrpSpPr>
      <p:grpSpPr>
        <a:xfrm>
          <a:off x="0" y="0"/>
          <a:ext cx="0" cy="0"/>
          <a:chOff x="0" y="0"/>
          <a:chExt cx="0" cy="0"/>
        </a:xfrm>
      </p:grpSpPr>
      <p:cxnSp>
        <p:nvCxnSpPr>
          <p:cNvPr id="153" name="Google Shape;153;p4"/>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sp>
        <p:nvSpPr>
          <p:cNvPr id="154" name="Google Shape;154;p4"/>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1</a:t>
            </a:r>
            <a:endParaRPr sz="4800">
              <a:solidFill>
                <a:srgbClr val="496989"/>
              </a:solidFill>
              <a:latin typeface="Arial"/>
              <a:ea typeface="Arial"/>
              <a:cs typeface="Arial"/>
              <a:sym typeface="Arial"/>
            </a:endParaRPr>
          </a:p>
        </p:txBody>
      </p:sp>
      <p:sp>
        <p:nvSpPr>
          <p:cNvPr id="155" name="Google Shape;155;p4"/>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Walness 기획 의도</a:t>
            </a:r>
            <a:endParaRPr/>
          </a:p>
        </p:txBody>
      </p:sp>
      <p:pic>
        <p:nvPicPr>
          <p:cNvPr id="156" name="Google Shape;156;p4"/>
          <p:cNvPicPr preferRelativeResize="0"/>
          <p:nvPr/>
        </p:nvPicPr>
        <p:blipFill rotWithShape="1">
          <a:blip r:embed="rId3">
            <a:alphaModFix/>
          </a:blip>
          <a:srcRect b="0" l="0" r="0" t="3115"/>
          <a:stretch/>
        </p:blipFill>
        <p:spPr>
          <a:xfrm>
            <a:off x="793162" y="2642200"/>
            <a:ext cx="4727745" cy="2843120"/>
          </a:xfrm>
          <a:prstGeom prst="rect">
            <a:avLst/>
          </a:prstGeom>
          <a:noFill/>
          <a:ln>
            <a:noFill/>
          </a:ln>
        </p:spPr>
      </p:pic>
      <p:pic>
        <p:nvPicPr>
          <p:cNvPr id="157" name="Google Shape;157;p4"/>
          <p:cNvPicPr preferRelativeResize="0"/>
          <p:nvPr/>
        </p:nvPicPr>
        <p:blipFill rotWithShape="1">
          <a:blip r:embed="rId4">
            <a:alphaModFix/>
          </a:blip>
          <a:srcRect b="0" l="0" r="0" t="0"/>
          <a:stretch/>
        </p:blipFill>
        <p:spPr>
          <a:xfrm>
            <a:off x="793162" y="5185337"/>
            <a:ext cx="4727745" cy="1329678"/>
          </a:xfrm>
          <a:prstGeom prst="rect">
            <a:avLst/>
          </a:prstGeom>
          <a:noFill/>
          <a:ln>
            <a:noFill/>
          </a:ln>
        </p:spPr>
      </p:pic>
      <p:pic>
        <p:nvPicPr>
          <p:cNvPr id="158" name="Google Shape;158;p4"/>
          <p:cNvPicPr preferRelativeResize="0"/>
          <p:nvPr/>
        </p:nvPicPr>
        <p:blipFill rotWithShape="1">
          <a:blip r:embed="rId5">
            <a:alphaModFix/>
          </a:blip>
          <a:srcRect b="0" l="0" r="0" t="0"/>
          <a:stretch/>
        </p:blipFill>
        <p:spPr>
          <a:xfrm>
            <a:off x="1017917" y="1232967"/>
            <a:ext cx="4152181" cy="1150095"/>
          </a:xfrm>
          <a:prstGeom prst="rect">
            <a:avLst/>
          </a:prstGeom>
          <a:noFill/>
          <a:ln>
            <a:noFill/>
          </a:ln>
        </p:spPr>
      </p:pic>
      <p:sp>
        <p:nvSpPr>
          <p:cNvPr id="159" name="Google Shape;159;p4"/>
          <p:cNvSpPr/>
          <p:nvPr/>
        </p:nvSpPr>
        <p:spPr>
          <a:xfrm>
            <a:off x="4272951" y="2183466"/>
            <a:ext cx="634220" cy="173624"/>
          </a:xfrm>
          <a:prstGeom prst="rect">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160" name="Google Shape;160;p4"/>
          <p:cNvSpPr/>
          <p:nvPr/>
        </p:nvSpPr>
        <p:spPr>
          <a:xfrm>
            <a:off x="4324709" y="5095336"/>
            <a:ext cx="626853" cy="310551"/>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1" name="Google Shape;161;p4"/>
          <p:cNvPicPr preferRelativeResize="0"/>
          <p:nvPr/>
        </p:nvPicPr>
        <p:blipFill rotWithShape="1">
          <a:blip r:embed="rId6">
            <a:alphaModFix/>
          </a:blip>
          <a:srcRect b="0" l="0" r="0" t="0"/>
          <a:stretch/>
        </p:blipFill>
        <p:spPr>
          <a:xfrm>
            <a:off x="7021904" y="2361309"/>
            <a:ext cx="3818752" cy="2622696"/>
          </a:xfrm>
          <a:prstGeom prst="rect">
            <a:avLst/>
          </a:prstGeom>
          <a:noFill/>
          <a:ln>
            <a:noFill/>
          </a:ln>
        </p:spPr>
      </p:pic>
      <p:pic>
        <p:nvPicPr>
          <p:cNvPr id="162" name="Google Shape;162;p4"/>
          <p:cNvPicPr preferRelativeResize="0"/>
          <p:nvPr/>
        </p:nvPicPr>
        <p:blipFill rotWithShape="1">
          <a:blip r:embed="rId7">
            <a:alphaModFix/>
          </a:blip>
          <a:srcRect b="0" l="0" r="0" t="0"/>
          <a:stretch/>
        </p:blipFill>
        <p:spPr>
          <a:xfrm>
            <a:off x="6446808" y="1232967"/>
            <a:ext cx="4625668" cy="473528"/>
          </a:xfrm>
          <a:prstGeom prst="rect">
            <a:avLst/>
          </a:prstGeom>
          <a:noFill/>
          <a:ln>
            <a:noFill/>
          </a:ln>
        </p:spPr>
      </p:pic>
      <p:pic>
        <p:nvPicPr>
          <p:cNvPr id="163" name="Google Shape;163;p4"/>
          <p:cNvPicPr preferRelativeResize="0"/>
          <p:nvPr/>
        </p:nvPicPr>
        <p:blipFill rotWithShape="1">
          <a:blip r:embed="rId8">
            <a:alphaModFix/>
          </a:blip>
          <a:srcRect b="0" l="0" r="0" t="0"/>
          <a:stretch/>
        </p:blipFill>
        <p:spPr>
          <a:xfrm>
            <a:off x="6835450" y="1808014"/>
            <a:ext cx="4453814" cy="294429"/>
          </a:xfrm>
          <a:prstGeom prst="rect">
            <a:avLst/>
          </a:prstGeom>
          <a:noFill/>
          <a:ln>
            <a:noFill/>
          </a:ln>
        </p:spPr>
      </p:pic>
      <p:pic>
        <p:nvPicPr>
          <p:cNvPr id="164" name="Google Shape;164;p4"/>
          <p:cNvPicPr preferRelativeResize="0"/>
          <p:nvPr/>
        </p:nvPicPr>
        <p:blipFill rotWithShape="1">
          <a:blip r:embed="rId9">
            <a:alphaModFix/>
          </a:blip>
          <a:srcRect b="0" l="0" r="0" t="0"/>
          <a:stretch/>
        </p:blipFill>
        <p:spPr>
          <a:xfrm>
            <a:off x="11438789" y="742556"/>
            <a:ext cx="420624" cy="403670"/>
          </a:xfrm>
          <a:prstGeom prst="rect">
            <a:avLst/>
          </a:prstGeom>
          <a:noFill/>
          <a:ln>
            <a:noFill/>
          </a:ln>
        </p:spPr>
      </p:pic>
      <p:sp>
        <p:nvSpPr>
          <p:cNvPr id="165" name="Google Shape;165;p4"/>
          <p:cNvSpPr txBox="1"/>
          <p:nvPr/>
        </p:nvSpPr>
        <p:spPr>
          <a:xfrm>
            <a:off x="5988985" y="5118738"/>
            <a:ext cx="589059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증가</a:t>
            </a:r>
            <a:r>
              <a:rPr lang="en-US" sz="2000">
                <a:solidFill>
                  <a:schemeClr val="dk1"/>
                </a:solidFill>
                <a:latin typeface="Arial"/>
                <a:ea typeface="Arial"/>
                <a:cs typeface="Arial"/>
                <a:sym typeface="Arial"/>
              </a:rPr>
              <a:t>하는 </a:t>
            </a:r>
            <a:r>
              <a:rPr b="1" lang="en-US" sz="2000">
                <a:solidFill>
                  <a:schemeClr val="dk1"/>
                </a:solidFill>
                <a:latin typeface="Arial"/>
                <a:ea typeface="Arial"/>
                <a:cs typeface="Arial"/>
                <a:sym typeface="Arial"/>
              </a:rPr>
              <a:t>반려동물 양육가구와</a:t>
            </a:r>
            <a:r>
              <a:rPr lang="en-US" sz="2000">
                <a:solidFill>
                  <a:schemeClr val="dk1"/>
                </a:solidFill>
                <a:latin typeface="Arial"/>
                <a:ea typeface="Arial"/>
                <a:cs typeface="Arial"/>
                <a:sym typeface="Arial"/>
              </a:rPr>
              <a:t> 부담되는 </a:t>
            </a:r>
            <a:r>
              <a:rPr b="1" lang="en-US" sz="2000">
                <a:solidFill>
                  <a:schemeClr val="dk1"/>
                </a:solidFill>
                <a:latin typeface="Arial"/>
                <a:ea typeface="Arial"/>
                <a:cs typeface="Arial"/>
                <a:sym typeface="Arial"/>
              </a:rPr>
              <a:t>동물병원비용</a:t>
            </a:r>
            <a:endParaRPr b="1" sz="20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 그중에서도 </a:t>
            </a:r>
            <a:r>
              <a:rPr b="1" lang="en-US" sz="2000">
                <a:solidFill>
                  <a:schemeClr val="dk1"/>
                </a:solidFill>
                <a:latin typeface="Arial"/>
                <a:ea typeface="Arial"/>
                <a:cs typeface="Arial"/>
                <a:sym typeface="Arial"/>
              </a:rPr>
              <a:t>안과질환</a:t>
            </a:r>
            <a:r>
              <a:rPr lang="en-US" sz="1800">
                <a:solidFill>
                  <a:schemeClr val="dk1"/>
                </a:solidFill>
                <a:latin typeface="Arial"/>
                <a:ea typeface="Arial"/>
                <a:cs typeface="Arial"/>
                <a:sym typeface="Arial"/>
              </a:rPr>
              <a:t>은 </a:t>
            </a:r>
            <a:r>
              <a:rPr b="1" lang="en-US" sz="1800">
                <a:solidFill>
                  <a:schemeClr val="dk1"/>
                </a:solidFill>
                <a:latin typeface="Arial"/>
                <a:ea typeface="Arial"/>
                <a:cs typeface="Arial"/>
                <a:sym typeface="Arial"/>
              </a:rPr>
              <a:t>검사 비용만으로도 부담 </a:t>
            </a:r>
            <a:endParaRPr/>
          </a:p>
        </p:txBody>
      </p:sp>
      <p:sp>
        <p:nvSpPr>
          <p:cNvPr id="166" name="Google Shape;166;p4"/>
          <p:cNvSpPr txBox="1"/>
          <p:nvPr/>
        </p:nvSpPr>
        <p:spPr>
          <a:xfrm>
            <a:off x="5988985" y="5850176"/>
            <a:ext cx="6042991"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 Walness </a:t>
            </a:r>
            <a:r>
              <a:rPr lang="en-US" sz="2400">
                <a:solidFill>
                  <a:schemeClr val="dk1"/>
                </a:solidFill>
                <a:latin typeface="Arial"/>
                <a:ea typeface="Arial"/>
                <a:cs typeface="Arial"/>
                <a:sym typeface="Arial"/>
              </a:rPr>
              <a:t>:  증가하는 반려인들의 부담을 				덜어줄 안과질환 pre-진단 서비스</a:t>
            </a:r>
            <a:endParaRPr/>
          </a:p>
        </p:txBody>
      </p:sp>
      <p:cxnSp>
        <p:nvCxnSpPr>
          <p:cNvPr id="167" name="Google Shape;167;p4"/>
          <p:cNvCxnSpPr>
            <a:stCxn id="160" idx="0"/>
          </p:cNvCxnSpPr>
          <p:nvPr/>
        </p:nvCxnSpPr>
        <p:spPr>
          <a:xfrm rot="-5400000">
            <a:off x="5264236" y="3183436"/>
            <a:ext cx="1285800" cy="2538000"/>
          </a:xfrm>
          <a:prstGeom prst="bentConnector2">
            <a:avLst/>
          </a:prstGeom>
          <a:noFill/>
          <a:ln cap="flat" cmpd="sng" w="57150">
            <a:solidFill>
              <a:srgbClr val="C0000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75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75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75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75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75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8CD9F"/>
        </a:solidFill>
      </p:bgPr>
    </p:bg>
    <p:spTree>
      <p:nvGrpSpPr>
        <p:cNvPr id="788" name="Shape 788"/>
        <p:cNvGrpSpPr/>
        <p:nvPr/>
      </p:nvGrpSpPr>
      <p:grpSpPr>
        <a:xfrm>
          <a:off x="0" y="0"/>
          <a:ext cx="0" cy="0"/>
          <a:chOff x="0" y="0"/>
          <a:chExt cx="0" cy="0"/>
        </a:xfrm>
      </p:grpSpPr>
      <p:pic>
        <p:nvPicPr>
          <p:cNvPr id="789" name="Google Shape;789;p40"/>
          <p:cNvPicPr preferRelativeResize="0"/>
          <p:nvPr/>
        </p:nvPicPr>
        <p:blipFill rotWithShape="1">
          <a:blip r:embed="rId3">
            <a:alphaModFix/>
          </a:blip>
          <a:srcRect b="0" l="0" r="0" t="0"/>
          <a:stretch/>
        </p:blipFill>
        <p:spPr>
          <a:xfrm>
            <a:off x="2236310" y="2818932"/>
            <a:ext cx="2215877" cy="2215877"/>
          </a:xfrm>
          <a:prstGeom prst="rect">
            <a:avLst/>
          </a:prstGeom>
          <a:noFill/>
          <a:ln>
            <a:noFill/>
          </a:ln>
        </p:spPr>
      </p:pic>
      <p:sp>
        <p:nvSpPr>
          <p:cNvPr id="790" name="Google Shape;790;p40"/>
          <p:cNvSpPr/>
          <p:nvPr/>
        </p:nvSpPr>
        <p:spPr>
          <a:xfrm>
            <a:off x="5222738" y="1077085"/>
            <a:ext cx="4140045" cy="3091008"/>
          </a:xfrm>
          <a:prstGeom prst="wedgeEllipseCallout">
            <a:avLst>
              <a:gd fmla="val -62549" name="adj1"/>
              <a:gd fmla="val 31111" name="adj2"/>
            </a:avLst>
          </a:prstGeom>
          <a:solidFill>
            <a:srgbClr val="FFFEFB"/>
          </a:solidFill>
          <a:ln cap="flat" cmpd="sng" w="12700">
            <a:solidFill>
              <a:srgbClr val="4969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 name="Google Shape;791;p40"/>
          <p:cNvSpPr txBox="1"/>
          <p:nvPr/>
        </p:nvSpPr>
        <p:spPr>
          <a:xfrm>
            <a:off x="6512996" y="2274408"/>
            <a:ext cx="194099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Arial"/>
                <a:ea typeface="Arial"/>
                <a:cs typeface="Arial"/>
                <a:sym typeface="Arial"/>
              </a:rPr>
              <a:t>Q&amp;A</a:t>
            </a:r>
            <a:endParaRPr b="1" sz="4800">
              <a:solidFill>
                <a:schemeClr val="dk1"/>
              </a:solidFill>
              <a:latin typeface="Arial"/>
              <a:ea typeface="Arial"/>
              <a:cs typeface="Arial"/>
              <a:sym typeface="Arial"/>
            </a:endParaRPr>
          </a:p>
        </p:txBody>
      </p:sp>
      <p:sp>
        <p:nvSpPr>
          <p:cNvPr id="792" name="Google Shape;792;p40"/>
          <p:cNvSpPr/>
          <p:nvPr/>
        </p:nvSpPr>
        <p:spPr>
          <a:xfrm>
            <a:off x="-78537" y="6405351"/>
            <a:ext cx="12588427" cy="1396845"/>
          </a:xfrm>
          <a:prstGeom prst="rect">
            <a:avLst/>
          </a:prstGeom>
          <a:solidFill>
            <a:srgbClr val="E2F4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93" name="Google Shape;793;p40"/>
          <p:cNvPicPr preferRelativeResize="0"/>
          <p:nvPr/>
        </p:nvPicPr>
        <p:blipFill rotWithShape="1">
          <a:blip r:embed="rId4">
            <a:alphaModFix/>
          </a:blip>
          <a:srcRect b="0" l="0" r="0" t="0"/>
          <a:stretch/>
        </p:blipFill>
        <p:spPr>
          <a:xfrm>
            <a:off x="10748512" y="5533844"/>
            <a:ext cx="937099" cy="9370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797" name="Shape 797"/>
        <p:cNvGrpSpPr/>
        <p:nvPr/>
      </p:nvGrpSpPr>
      <p:grpSpPr>
        <a:xfrm>
          <a:off x="0" y="0"/>
          <a:ext cx="0" cy="0"/>
          <a:chOff x="0" y="0"/>
          <a:chExt cx="0" cy="0"/>
        </a:xfrm>
      </p:grpSpPr>
      <p:sp>
        <p:nvSpPr>
          <p:cNvPr id="798" name="Google Shape;798;p41"/>
          <p:cNvSpPr txBox="1"/>
          <p:nvPr/>
        </p:nvSpPr>
        <p:spPr>
          <a:xfrm>
            <a:off x="3163936" y="2973202"/>
            <a:ext cx="82464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Arial"/>
                <a:ea typeface="Arial"/>
                <a:cs typeface="Arial"/>
                <a:sym typeface="Arial"/>
              </a:rPr>
              <a:t>감사합니다</a:t>
            </a:r>
            <a:endParaRPr/>
          </a:p>
        </p:txBody>
      </p:sp>
      <p:pic>
        <p:nvPicPr>
          <p:cNvPr id="799" name="Google Shape;799;p41"/>
          <p:cNvPicPr preferRelativeResize="0"/>
          <p:nvPr/>
        </p:nvPicPr>
        <p:blipFill rotWithShape="1">
          <a:blip r:embed="rId3">
            <a:alphaModFix/>
          </a:blip>
          <a:srcRect b="0" l="0" r="0" t="0"/>
          <a:stretch/>
        </p:blipFill>
        <p:spPr>
          <a:xfrm>
            <a:off x="7474612" y="2617809"/>
            <a:ext cx="1368023" cy="1368023"/>
          </a:xfrm>
          <a:prstGeom prst="rect">
            <a:avLst/>
          </a:prstGeom>
          <a:noFill/>
          <a:ln>
            <a:noFill/>
          </a:ln>
        </p:spPr>
      </p:pic>
      <p:sp>
        <p:nvSpPr>
          <p:cNvPr id="800" name="Google Shape;800;p41"/>
          <p:cNvSpPr txBox="1"/>
          <p:nvPr/>
        </p:nvSpPr>
        <p:spPr>
          <a:xfrm>
            <a:off x="4818365" y="2698320"/>
            <a:ext cx="363516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For you pets wellness, </a:t>
            </a:r>
            <a:r>
              <a:rPr b="1" lang="en-US" sz="1600">
                <a:solidFill>
                  <a:schemeClr val="dk1"/>
                </a:solidFill>
                <a:latin typeface="Arial"/>
                <a:ea typeface="Arial"/>
                <a:cs typeface="Arial"/>
                <a:sym typeface="Arial"/>
              </a:rPr>
              <a:t>Walness</a:t>
            </a:r>
            <a:endParaRPr b="1" sz="16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171" name="Shape 171"/>
        <p:cNvGrpSpPr/>
        <p:nvPr/>
      </p:nvGrpSpPr>
      <p:grpSpPr>
        <a:xfrm>
          <a:off x="0" y="0"/>
          <a:ext cx="0" cy="0"/>
          <a:chOff x="0" y="0"/>
          <a:chExt cx="0" cy="0"/>
        </a:xfrm>
      </p:grpSpPr>
      <p:cxnSp>
        <p:nvCxnSpPr>
          <p:cNvPr id="172" name="Google Shape;172;p5"/>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173" name="Google Shape;173;p5"/>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pic>
        <p:nvPicPr>
          <p:cNvPr id="174" name="Google Shape;174;p5"/>
          <p:cNvPicPr preferRelativeResize="0"/>
          <p:nvPr/>
        </p:nvPicPr>
        <p:blipFill rotWithShape="1">
          <a:blip r:embed="rId4">
            <a:alphaModFix/>
          </a:blip>
          <a:srcRect b="0" l="0" r="0" t="0"/>
          <a:stretch/>
        </p:blipFill>
        <p:spPr>
          <a:xfrm>
            <a:off x="1515635" y="4954303"/>
            <a:ext cx="2663783" cy="1216044"/>
          </a:xfrm>
          <a:prstGeom prst="rect">
            <a:avLst/>
          </a:prstGeom>
          <a:noFill/>
          <a:ln>
            <a:noFill/>
          </a:ln>
        </p:spPr>
      </p:pic>
      <p:pic>
        <p:nvPicPr>
          <p:cNvPr id="175" name="Google Shape;175;p5"/>
          <p:cNvPicPr preferRelativeResize="0"/>
          <p:nvPr/>
        </p:nvPicPr>
        <p:blipFill rotWithShape="1">
          <a:blip r:embed="rId5">
            <a:alphaModFix/>
          </a:blip>
          <a:srcRect b="0" l="0" r="0" t="0"/>
          <a:stretch/>
        </p:blipFill>
        <p:spPr>
          <a:xfrm>
            <a:off x="7713480" y="5322632"/>
            <a:ext cx="2295206" cy="966583"/>
          </a:xfrm>
          <a:prstGeom prst="rect">
            <a:avLst/>
          </a:prstGeom>
          <a:noFill/>
          <a:ln>
            <a:noFill/>
          </a:ln>
        </p:spPr>
      </p:pic>
      <p:grpSp>
        <p:nvGrpSpPr>
          <p:cNvPr id="176" name="Google Shape;176;p5"/>
          <p:cNvGrpSpPr/>
          <p:nvPr/>
        </p:nvGrpSpPr>
        <p:grpSpPr>
          <a:xfrm>
            <a:off x="2368048" y="1385693"/>
            <a:ext cx="2260618" cy="2520700"/>
            <a:chOff x="1240413" y="1300384"/>
            <a:chExt cx="2778935" cy="3017483"/>
          </a:xfrm>
        </p:grpSpPr>
        <p:sp>
          <p:nvSpPr>
            <p:cNvPr id="177" name="Google Shape;177;p5"/>
            <p:cNvSpPr/>
            <p:nvPr/>
          </p:nvSpPr>
          <p:spPr>
            <a:xfrm>
              <a:off x="1240413" y="1378332"/>
              <a:ext cx="2778935" cy="2939535"/>
            </a:xfrm>
            <a:prstGeom prst="rect">
              <a:avLst/>
            </a:prstGeom>
            <a:noFill/>
            <a:ln cap="flat" cmpd="sng" w="5715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8" name="Google Shape;178;p5"/>
            <p:cNvPicPr preferRelativeResize="0"/>
            <p:nvPr/>
          </p:nvPicPr>
          <p:blipFill rotWithShape="1">
            <a:blip r:embed="rId6">
              <a:alphaModFix/>
            </a:blip>
            <a:srcRect b="0" l="33012" r="32914" t="0"/>
            <a:stretch/>
          </p:blipFill>
          <p:spPr>
            <a:xfrm>
              <a:off x="2057581" y="1300384"/>
              <a:ext cx="1017693" cy="1914160"/>
            </a:xfrm>
            <a:prstGeom prst="rect">
              <a:avLst/>
            </a:prstGeom>
            <a:noFill/>
            <a:ln>
              <a:noFill/>
            </a:ln>
          </p:spPr>
        </p:pic>
        <p:pic>
          <p:nvPicPr>
            <p:cNvPr id="179" name="Google Shape;179;p5"/>
            <p:cNvPicPr preferRelativeResize="0"/>
            <p:nvPr/>
          </p:nvPicPr>
          <p:blipFill rotWithShape="1">
            <a:blip r:embed="rId7">
              <a:alphaModFix/>
            </a:blip>
            <a:srcRect b="0" l="0" r="0" t="0"/>
            <a:stretch/>
          </p:blipFill>
          <p:spPr>
            <a:xfrm>
              <a:off x="1829827" y="3221017"/>
              <a:ext cx="1600108" cy="728049"/>
            </a:xfrm>
            <a:prstGeom prst="rect">
              <a:avLst/>
            </a:prstGeom>
            <a:noFill/>
            <a:ln>
              <a:noFill/>
            </a:ln>
          </p:spPr>
        </p:pic>
      </p:grpSp>
      <p:grpSp>
        <p:nvGrpSpPr>
          <p:cNvPr id="180" name="Google Shape;180;p5"/>
          <p:cNvGrpSpPr/>
          <p:nvPr/>
        </p:nvGrpSpPr>
        <p:grpSpPr>
          <a:xfrm>
            <a:off x="7264712" y="1675811"/>
            <a:ext cx="3747355" cy="1783921"/>
            <a:chOff x="6746952" y="1097326"/>
            <a:chExt cx="4641512" cy="2257344"/>
          </a:xfrm>
        </p:grpSpPr>
        <p:grpSp>
          <p:nvGrpSpPr>
            <p:cNvPr id="181" name="Google Shape;181;p5"/>
            <p:cNvGrpSpPr/>
            <p:nvPr/>
          </p:nvGrpSpPr>
          <p:grpSpPr>
            <a:xfrm>
              <a:off x="6810893" y="1385163"/>
              <a:ext cx="2327405" cy="1613599"/>
              <a:chOff x="5918356" y="1768530"/>
              <a:chExt cx="2327405" cy="1613599"/>
            </a:xfrm>
          </p:grpSpPr>
          <p:pic>
            <p:nvPicPr>
              <p:cNvPr id="182" name="Google Shape;182;p5"/>
              <p:cNvPicPr preferRelativeResize="0"/>
              <p:nvPr/>
            </p:nvPicPr>
            <p:blipFill rotWithShape="1">
              <a:blip r:embed="rId8">
                <a:alphaModFix/>
              </a:blip>
              <a:srcRect b="0" l="0" r="0" t="0"/>
              <a:stretch/>
            </p:blipFill>
            <p:spPr>
              <a:xfrm>
                <a:off x="5918356" y="1768530"/>
                <a:ext cx="2327405" cy="986189"/>
              </a:xfrm>
              <a:prstGeom prst="rect">
                <a:avLst/>
              </a:prstGeom>
              <a:noFill/>
              <a:ln>
                <a:noFill/>
              </a:ln>
            </p:spPr>
          </p:pic>
          <p:pic>
            <p:nvPicPr>
              <p:cNvPr id="183" name="Google Shape;183;p5"/>
              <p:cNvPicPr preferRelativeResize="0"/>
              <p:nvPr/>
            </p:nvPicPr>
            <p:blipFill rotWithShape="1">
              <a:blip r:embed="rId5">
                <a:alphaModFix/>
              </a:blip>
              <a:srcRect b="0" l="0" r="0" t="0"/>
              <a:stretch/>
            </p:blipFill>
            <p:spPr>
              <a:xfrm>
                <a:off x="6273017" y="2535528"/>
                <a:ext cx="1736383" cy="846601"/>
              </a:xfrm>
              <a:prstGeom prst="rect">
                <a:avLst/>
              </a:prstGeom>
              <a:noFill/>
              <a:ln>
                <a:noFill/>
              </a:ln>
            </p:spPr>
          </p:pic>
        </p:grpSp>
        <p:grpSp>
          <p:nvGrpSpPr>
            <p:cNvPr id="184" name="Google Shape;184;p5"/>
            <p:cNvGrpSpPr/>
            <p:nvPr/>
          </p:nvGrpSpPr>
          <p:grpSpPr>
            <a:xfrm>
              <a:off x="9061059" y="1385163"/>
              <a:ext cx="2327405" cy="1613599"/>
              <a:chOff x="5918356" y="1768530"/>
              <a:chExt cx="2327405" cy="1613599"/>
            </a:xfrm>
          </p:grpSpPr>
          <p:pic>
            <p:nvPicPr>
              <p:cNvPr id="185" name="Google Shape;185;p5"/>
              <p:cNvPicPr preferRelativeResize="0"/>
              <p:nvPr/>
            </p:nvPicPr>
            <p:blipFill rotWithShape="1">
              <a:blip r:embed="rId8">
                <a:alphaModFix/>
              </a:blip>
              <a:srcRect b="0" l="0" r="0" t="0"/>
              <a:stretch/>
            </p:blipFill>
            <p:spPr>
              <a:xfrm>
                <a:off x="5918356" y="1768530"/>
                <a:ext cx="2327405" cy="986189"/>
              </a:xfrm>
              <a:prstGeom prst="rect">
                <a:avLst/>
              </a:prstGeom>
              <a:noFill/>
              <a:ln>
                <a:noFill/>
              </a:ln>
            </p:spPr>
          </p:pic>
          <p:pic>
            <p:nvPicPr>
              <p:cNvPr id="186" name="Google Shape;186;p5"/>
              <p:cNvPicPr preferRelativeResize="0"/>
              <p:nvPr/>
            </p:nvPicPr>
            <p:blipFill rotWithShape="1">
              <a:blip r:embed="rId5">
                <a:alphaModFix/>
              </a:blip>
              <a:srcRect b="0" l="0" r="0" t="0"/>
              <a:stretch/>
            </p:blipFill>
            <p:spPr>
              <a:xfrm>
                <a:off x="6273017" y="2535528"/>
                <a:ext cx="1736383" cy="846601"/>
              </a:xfrm>
              <a:prstGeom prst="rect">
                <a:avLst/>
              </a:prstGeom>
              <a:noFill/>
              <a:ln>
                <a:noFill/>
              </a:ln>
            </p:spPr>
          </p:pic>
        </p:grpSp>
        <p:sp>
          <p:nvSpPr>
            <p:cNvPr id="187" name="Google Shape;187;p5"/>
            <p:cNvSpPr/>
            <p:nvPr/>
          </p:nvSpPr>
          <p:spPr>
            <a:xfrm>
              <a:off x="6746952" y="1097326"/>
              <a:ext cx="4542312" cy="2257344"/>
            </a:xfrm>
            <a:prstGeom prst="rect">
              <a:avLst/>
            </a:prstGeom>
            <a:noFill/>
            <a:ln cap="flat" cmpd="sng" w="5715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8" name="Google Shape;188;p5"/>
            <p:cNvCxnSpPr/>
            <p:nvPr/>
          </p:nvCxnSpPr>
          <p:spPr>
            <a:xfrm>
              <a:off x="9132688" y="1097326"/>
              <a:ext cx="0" cy="2257344"/>
            </a:xfrm>
            <a:prstGeom prst="straightConnector1">
              <a:avLst/>
            </a:prstGeom>
            <a:noFill/>
            <a:ln cap="flat" cmpd="sng" w="57150">
              <a:solidFill>
                <a:srgbClr val="58A399"/>
              </a:solidFill>
              <a:prstDash val="solid"/>
              <a:miter lim="800000"/>
              <a:headEnd len="sm" w="sm" type="none"/>
              <a:tailEnd len="sm" w="sm" type="none"/>
            </a:ln>
          </p:spPr>
        </p:cxnSp>
      </p:grpSp>
      <p:sp>
        <p:nvSpPr>
          <p:cNvPr id="189" name="Google Shape;189;p5"/>
          <p:cNvSpPr/>
          <p:nvPr/>
        </p:nvSpPr>
        <p:spPr>
          <a:xfrm>
            <a:off x="924464" y="4261580"/>
            <a:ext cx="10261509" cy="2283183"/>
          </a:xfrm>
          <a:prstGeom prst="rect">
            <a:avLst/>
          </a:prstGeom>
          <a:noFill/>
          <a:ln cap="flat" cmpd="sng" w="5715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0" name="Google Shape;190;p5"/>
          <p:cNvCxnSpPr/>
          <p:nvPr/>
        </p:nvCxnSpPr>
        <p:spPr>
          <a:xfrm flipH="1">
            <a:off x="3063449" y="3596027"/>
            <a:ext cx="858" cy="1271566"/>
          </a:xfrm>
          <a:prstGeom prst="straightConnector1">
            <a:avLst/>
          </a:prstGeom>
          <a:noFill/>
          <a:ln cap="flat" cmpd="sng" w="38100">
            <a:solidFill>
              <a:srgbClr val="496989"/>
            </a:solidFill>
            <a:prstDash val="solid"/>
            <a:miter lim="800000"/>
            <a:headEnd len="sm" w="sm" type="none"/>
            <a:tailEnd len="med" w="med" type="triangle"/>
          </a:ln>
        </p:spPr>
      </p:cxnSp>
      <p:cxnSp>
        <p:nvCxnSpPr>
          <p:cNvPr id="191" name="Google Shape;191;p5"/>
          <p:cNvCxnSpPr/>
          <p:nvPr/>
        </p:nvCxnSpPr>
        <p:spPr>
          <a:xfrm>
            <a:off x="8223990" y="3459732"/>
            <a:ext cx="0" cy="420380"/>
          </a:xfrm>
          <a:prstGeom prst="straightConnector1">
            <a:avLst/>
          </a:prstGeom>
          <a:noFill/>
          <a:ln cap="flat" cmpd="sng" w="38100">
            <a:solidFill>
              <a:srgbClr val="496989"/>
            </a:solidFill>
            <a:prstDash val="solid"/>
            <a:miter lim="800000"/>
            <a:headEnd len="sm" w="sm" type="none"/>
            <a:tailEnd len="sm" w="sm" type="none"/>
          </a:ln>
        </p:spPr>
      </p:cxnSp>
      <p:cxnSp>
        <p:nvCxnSpPr>
          <p:cNvPr id="192" name="Google Shape;192;p5"/>
          <p:cNvCxnSpPr/>
          <p:nvPr/>
        </p:nvCxnSpPr>
        <p:spPr>
          <a:xfrm>
            <a:off x="10070554" y="3445700"/>
            <a:ext cx="0" cy="420380"/>
          </a:xfrm>
          <a:prstGeom prst="straightConnector1">
            <a:avLst/>
          </a:prstGeom>
          <a:noFill/>
          <a:ln cap="flat" cmpd="sng" w="38100">
            <a:solidFill>
              <a:srgbClr val="496989"/>
            </a:solidFill>
            <a:prstDash val="solid"/>
            <a:miter lim="800000"/>
            <a:headEnd len="sm" w="sm" type="none"/>
            <a:tailEnd len="sm" w="sm" type="none"/>
          </a:ln>
        </p:spPr>
      </p:cxnSp>
      <p:cxnSp>
        <p:nvCxnSpPr>
          <p:cNvPr id="193" name="Google Shape;193;p5"/>
          <p:cNvCxnSpPr/>
          <p:nvPr/>
        </p:nvCxnSpPr>
        <p:spPr>
          <a:xfrm flipH="1" rot="10800000">
            <a:off x="8223990" y="3866080"/>
            <a:ext cx="1846564" cy="14032"/>
          </a:xfrm>
          <a:prstGeom prst="straightConnector1">
            <a:avLst/>
          </a:prstGeom>
          <a:noFill/>
          <a:ln cap="flat" cmpd="sng" w="38100">
            <a:solidFill>
              <a:srgbClr val="496989"/>
            </a:solidFill>
            <a:prstDash val="solid"/>
            <a:miter lim="800000"/>
            <a:headEnd len="sm" w="sm" type="none"/>
            <a:tailEnd len="sm" w="sm" type="none"/>
          </a:ln>
        </p:spPr>
      </p:cxnSp>
      <p:cxnSp>
        <p:nvCxnSpPr>
          <p:cNvPr id="194" name="Google Shape;194;p5"/>
          <p:cNvCxnSpPr/>
          <p:nvPr/>
        </p:nvCxnSpPr>
        <p:spPr>
          <a:xfrm>
            <a:off x="9127694" y="3866080"/>
            <a:ext cx="0" cy="395500"/>
          </a:xfrm>
          <a:prstGeom prst="straightConnector1">
            <a:avLst/>
          </a:prstGeom>
          <a:noFill/>
          <a:ln cap="flat" cmpd="sng" w="38100">
            <a:solidFill>
              <a:srgbClr val="496989"/>
            </a:solidFill>
            <a:prstDash val="solid"/>
            <a:miter lim="800000"/>
            <a:headEnd len="sm" w="sm" type="none"/>
            <a:tailEnd len="sm" w="sm" type="none"/>
          </a:ln>
        </p:spPr>
      </p:cxnSp>
      <p:sp>
        <p:nvSpPr>
          <p:cNvPr id="195" name="Google Shape;195;p5"/>
          <p:cNvSpPr/>
          <p:nvPr/>
        </p:nvSpPr>
        <p:spPr>
          <a:xfrm>
            <a:off x="4998346" y="6275504"/>
            <a:ext cx="2070022" cy="513298"/>
          </a:xfrm>
          <a:prstGeom prst="rect">
            <a:avLst/>
          </a:prstGeom>
          <a:solidFill>
            <a:srgbClr val="E2F4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5"/>
          <p:cNvSpPr txBox="1"/>
          <p:nvPr/>
        </p:nvSpPr>
        <p:spPr>
          <a:xfrm>
            <a:off x="4998346" y="6198483"/>
            <a:ext cx="2070022"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Master node</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=namenode</a:t>
            </a:r>
            <a:endParaRPr sz="1400">
              <a:solidFill>
                <a:schemeClr val="dk1"/>
              </a:solidFill>
              <a:latin typeface="Arial"/>
              <a:ea typeface="Arial"/>
              <a:cs typeface="Arial"/>
              <a:sym typeface="Arial"/>
            </a:endParaRPr>
          </a:p>
        </p:txBody>
      </p:sp>
      <p:sp>
        <p:nvSpPr>
          <p:cNvPr id="197" name="Google Shape;197;p5"/>
          <p:cNvSpPr/>
          <p:nvPr/>
        </p:nvSpPr>
        <p:spPr>
          <a:xfrm>
            <a:off x="7719107" y="1475382"/>
            <a:ext cx="1082693" cy="42789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5"/>
          <p:cNvSpPr/>
          <p:nvPr/>
        </p:nvSpPr>
        <p:spPr>
          <a:xfrm>
            <a:off x="9520068" y="1461892"/>
            <a:ext cx="1082693" cy="42789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5"/>
          <p:cNvSpPr txBox="1"/>
          <p:nvPr/>
        </p:nvSpPr>
        <p:spPr>
          <a:xfrm>
            <a:off x="7604189" y="1532563"/>
            <a:ext cx="1200007" cy="292388"/>
          </a:xfrm>
          <a:prstGeom prst="rect">
            <a:avLst/>
          </a:prstGeom>
          <a:solidFill>
            <a:srgbClr val="E2F4C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Worker node 1</a:t>
            </a:r>
            <a:endParaRPr sz="1300">
              <a:solidFill>
                <a:schemeClr val="dk1"/>
              </a:solidFill>
              <a:latin typeface="Arial"/>
              <a:ea typeface="Arial"/>
              <a:cs typeface="Arial"/>
              <a:sym typeface="Arial"/>
            </a:endParaRPr>
          </a:p>
        </p:txBody>
      </p:sp>
      <p:sp>
        <p:nvSpPr>
          <p:cNvPr id="200" name="Google Shape;200;p5"/>
          <p:cNvSpPr txBox="1"/>
          <p:nvPr/>
        </p:nvSpPr>
        <p:spPr>
          <a:xfrm>
            <a:off x="9489901" y="1539269"/>
            <a:ext cx="1200008" cy="292388"/>
          </a:xfrm>
          <a:prstGeom prst="rect">
            <a:avLst/>
          </a:prstGeom>
          <a:solidFill>
            <a:srgbClr val="E2F4C5"/>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Arial"/>
                <a:ea typeface="Arial"/>
                <a:cs typeface="Arial"/>
                <a:sym typeface="Arial"/>
              </a:rPr>
              <a:t>Worker node 2</a:t>
            </a:r>
            <a:endParaRPr sz="1300">
              <a:solidFill>
                <a:schemeClr val="dk1"/>
              </a:solidFill>
              <a:latin typeface="Arial"/>
              <a:ea typeface="Arial"/>
              <a:cs typeface="Arial"/>
              <a:sym typeface="Arial"/>
            </a:endParaRPr>
          </a:p>
        </p:txBody>
      </p:sp>
      <p:sp>
        <p:nvSpPr>
          <p:cNvPr id="201" name="Google Shape;201;p5"/>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2</a:t>
            </a:r>
            <a:endParaRPr sz="4800">
              <a:solidFill>
                <a:srgbClr val="496989"/>
              </a:solidFill>
              <a:latin typeface="Arial"/>
              <a:ea typeface="Arial"/>
              <a:cs typeface="Arial"/>
              <a:sym typeface="Arial"/>
            </a:endParaRPr>
          </a:p>
        </p:txBody>
      </p:sp>
      <p:sp>
        <p:nvSpPr>
          <p:cNvPr id="202" name="Google Shape;202;p5"/>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시스템 아키텍처</a:t>
            </a:r>
            <a:endParaRPr/>
          </a:p>
        </p:txBody>
      </p:sp>
      <p:pic>
        <p:nvPicPr>
          <p:cNvPr id="203" name="Google Shape;203;p5"/>
          <p:cNvPicPr preferRelativeResize="0"/>
          <p:nvPr/>
        </p:nvPicPr>
        <p:blipFill rotWithShape="1">
          <a:blip r:embed="rId9">
            <a:alphaModFix/>
          </a:blip>
          <a:srcRect b="0" l="0" r="0" t="0"/>
          <a:stretch/>
        </p:blipFill>
        <p:spPr>
          <a:xfrm>
            <a:off x="417017" y="2623212"/>
            <a:ext cx="1686011" cy="483860"/>
          </a:xfrm>
          <a:prstGeom prst="rect">
            <a:avLst/>
          </a:prstGeom>
          <a:noFill/>
          <a:ln>
            <a:noFill/>
          </a:ln>
        </p:spPr>
      </p:pic>
      <p:sp>
        <p:nvSpPr>
          <p:cNvPr id="204" name="Google Shape;204;p5"/>
          <p:cNvSpPr/>
          <p:nvPr/>
        </p:nvSpPr>
        <p:spPr>
          <a:xfrm flipH="1" rot="10800000">
            <a:off x="252649" y="2272132"/>
            <a:ext cx="1964891" cy="1645225"/>
          </a:xfrm>
          <a:prstGeom prst="rect">
            <a:avLst/>
          </a:prstGeom>
          <a:noFill/>
          <a:ln cap="flat" cmpd="sng" w="5715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5"/>
          <p:cNvSpPr txBox="1"/>
          <p:nvPr/>
        </p:nvSpPr>
        <p:spPr>
          <a:xfrm>
            <a:off x="1509088" y="3320042"/>
            <a:ext cx="97414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Arial"/>
                <a:ea typeface="Arial"/>
                <a:cs typeface="Arial"/>
                <a:sym typeface="Arial"/>
              </a:rPr>
              <a:t>API</a:t>
            </a:r>
            <a:endParaRPr sz="2200">
              <a:solidFill>
                <a:schemeClr val="dk1"/>
              </a:solidFill>
              <a:latin typeface="Arial"/>
              <a:ea typeface="Arial"/>
              <a:cs typeface="Arial"/>
              <a:sym typeface="Arial"/>
            </a:endParaRPr>
          </a:p>
        </p:txBody>
      </p:sp>
      <p:cxnSp>
        <p:nvCxnSpPr>
          <p:cNvPr id="206" name="Google Shape;206;p5"/>
          <p:cNvCxnSpPr/>
          <p:nvPr/>
        </p:nvCxnSpPr>
        <p:spPr>
          <a:xfrm>
            <a:off x="2103028" y="3917357"/>
            <a:ext cx="0" cy="946172"/>
          </a:xfrm>
          <a:prstGeom prst="straightConnector1">
            <a:avLst/>
          </a:prstGeom>
          <a:noFill/>
          <a:ln cap="flat" cmpd="sng" w="38100">
            <a:solidFill>
              <a:srgbClr val="496989"/>
            </a:solidFill>
            <a:prstDash val="solid"/>
            <a:miter lim="800000"/>
            <a:headEnd len="sm" w="sm" type="none"/>
            <a:tailEnd len="med" w="med" type="triangle"/>
          </a:ln>
        </p:spPr>
      </p:cxnSp>
      <p:cxnSp>
        <p:nvCxnSpPr>
          <p:cNvPr id="207" name="Google Shape;207;p5"/>
          <p:cNvCxnSpPr/>
          <p:nvPr/>
        </p:nvCxnSpPr>
        <p:spPr>
          <a:xfrm rot="10800000">
            <a:off x="4282406" y="3320042"/>
            <a:ext cx="1535298" cy="0"/>
          </a:xfrm>
          <a:prstGeom prst="straightConnector1">
            <a:avLst/>
          </a:prstGeom>
          <a:noFill/>
          <a:ln cap="flat" cmpd="sng" w="38100">
            <a:solidFill>
              <a:srgbClr val="496989"/>
            </a:solidFill>
            <a:prstDash val="solid"/>
            <a:miter lim="800000"/>
            <a:headEnd len="sm" w="sm" type="none"/>
            <a:tailEnd len="med" w="med" type="triangle"/>
          </a:ln>
        </p:spPr>
      </p:cxnSp>
      <p:cxnSp>
        <p:nvCxnSpPr>
          <p:cNvPr id="208" name="Google Shape;208;p5"/>
          <p:cNvCxnSpPr/>
          <p:nvPr/>
        </p:nvCxnSpPr>
        <p:spPr>
          <a:xfrm>
            <a:off x="5804451" y="3320042"/>
            <a:ext cx="13253" cy="1410984"/>
          </a:xfrm>
          <a:prstGeom prst="straightConnector1">
            <a:avLst/>
          </a:prstGeom>
          <a:noFill/>
          <a:ln cap="flat" cmpd="sng" w="38100">
            <a:solidFill>
              <a:srgbClr val="496989"/>
            </a:solidFill>
            <a:prstDash val="solid"/>
            <a:miter lim="800000"/>
            <a:headEnd len="sm" w="sm" type="none"/>
            <a:tailEnd len="sm" w="sm" type="none"/>
          </a:ln>
        </p:spPr>
      </p:cxnSp>
      <p:cxnSp>
        <p:nvCxnSpPr>
          <p:cNvPr id="209" name="Google Shape;209;p5"/>
          <p:cNvCxnSpPr/>
          <p:nvPr/>
        </p:nvCxnSpPr>
        <p:spPr>
          <a:xfrm>
            <a:off x="4568526" y="5562325"/>
            <a:ext cx="2832813" cy="0"/>
          </a:xfrm>
          <a:prstGeom prst="straightConnector1">
            <a:avLst/>
          </a:prstGeom>
          <a:noFill/>
          <a:ln cap="flat" cmpd="sng" w="28575">
            <a:solidFill>
              <a:srgbClr val="496989">
                <a:alpha val="34901"/>
              </a:srgbClr>
            </a:solidFill>
            <a:prstDash val="solid"/>
            <a:miter lim="800000"/>
            <a:headEnd len="sm" w="sm" type="none"/>
            <a:tailEnd len="sm" w="sm" type="none"/>
          </a:ln>
        </p:spPr>
      </p:cxnSp>
      <p:pic>
        <p:nvPicPr>
          <p:cNvPr descr="Understanding Hadoop Yarn. YARN — Yet Another Resource Negotiator… | by  ELMASLOUHY Mouaad | Medium" id="210" name="Google Shape;210;p5"/>
          <p:cNvPicPr preferRelativeResize="0"/>
          <p:nvPr/>
        </p:nvPicPr>
        <p:blipFill rotWithShape="1">
          <a:blip r:embed="rId10">
            <a:alphaModFix/>
          </a:blip>
          <a:srcRect b="27948" l="23123" r="15436" t="25358"/>
          <a:stretch/>
        </p:blipFill>
        <p:spPr>
          <a:xfrm>
            <a:off x="7464948" y="4321622"/>
            <a:ext cx="2624024" cy="9971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215" name="Shape 215"/>
        <p:cNvGrpSpPr/>
        <p:nvPr/>
      </p:nvGrpSpPr>
      <p:grpSpPr>
        <a:xfrm>
          <a:off x="0" y="0"/>
          <a:ext cx="0" cy="0"/>
          <a:chOff x="0" y="0"/>
          <a:chExt cx="0" cy="0"/>
        </a:xfrm>
      </p:grpSpPr>
      <p:cxnSp>
        <p:nvCxnSpPr>
          <p:cNvPr id="216" name="Google Shape;216;p6"/>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217" name="Google Shape;217;p6"/>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218" name="Google Shape;218;p6"/>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2</a:t>
            </a:r>
            <a:endParaRPr sz="4800">
              <a:solidFill>
                <a:srgbClr val="496989"/>
              </a:solidFill>
              <a:latin typeface="Arial"/>
              <a:ea typeface="Arial"/>
              <a:cs typeface="Arial"/>
              <a:sym typeface="Arial"/>
            </a:endParaRPr>
          </a:p>
        </p:txBody>
      </p:sp>
      <p:sp>
        <p:nvSpPr>
          <p:cNvPr id="219" name="Google Shape;219;p6"/>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시스템 아키텍처</a:t>
            </a:r>
            <a:endParaRPr/>
          </a:p>
        </p:txBody>
      </p:sp>
      <p:pic>
        <p:nvPicPr>
          <p:cNvPr id="220" name="Google Shape;220;p6"/>
          <p:cNvPicPr preferRelativeResize="0"/>
          <p:nvPr/>
        </p:nvPicPr>
        <p:blipFill rotWithShape="1">
          <a:blip r:embed="rId4">
            <a:alphaModFix/>
          </a:blip>
          <a:srcRect b="0" l="0" r="3511" t="0"/>
          <a:stretch/>
        </p:blipFill>
        <p:spPr>
          <a:xfrm>
            <a:off x="563667" y="1330278"/>
            <a:ext cx="5671951" cy="4762508"/>
          </a:xfrm>
          <a:prstGeom prst="rect">
            <a:avLst/>
          </a:prstGeom>
          <a:noFill/>
          <a:ln>
            <a:noFill/>
          </a:ln>
        </p:spPr>
      </p:pic>
      <p:pic>
        <p:nvPicPr>
          <p:cNvPr id="221" name="Google Shape;221;p6"/>
          <p:cNvPicPr preferRelativeResize="0"/>
          <p:nvPr/>
        </p:nvPicPr>
        <p:blipFill rotWithShape="1">
          <a:blip r:embed="rId5">
            <a:alphaModFix/>
          </a:blip>
          <a:srcRect b="0" l="0" r="3677" t="0"/>
          <a:stretch/>
        </p:blipFill>
        <p:spPr>
          <a:xfrm>
            <a:off x="6679114" y="1330277"/>
            <a:ext cx="4759676" cy="4762509"/>
          </a:xfrm>
          <a:prstGeom prst="rect">
            <a:avLst/>
          </a:prstGeom>
          <a:noFill/>
          <a:ln>
            <a:noFill/>
          </a:ln>
        </p:spPr>
      </p:pic>
      <p:sp>
        <p:nvSpPr>
          <p:cNvPr id="222" name="Google Shape;222;p6"/>
          <p:cNvSpPr txBox="1"/>
          <p:nvPr/>
        </p:nvSpPr>
        <p:spPr>
          <a:xfrm>
            <a:off x="2336144" y="6247450"/>
            <a:ext cx="1710813" cy="3834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Kafka 프로듀서</a:t>
            </a:r>
            <a:endParaRPr/>
          </a:p>
        </p:txBody>
      </p:sp>
      <p:sp>
        <p:nvSpPr>
          <p:cNvPr id="223" name="Google Shape;223;p6"/>
          <p:cNvSpPr txBox="1"/>
          <p:nvPr/>
        </p:nvSpPr>
        <p:spPr>
          <a:xfrm>
            <a:off x="8200103" y="6259140"/>
            <a:ext cx="14984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Spark 스트림</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228" name="Shape 228"/>
        <p:cNvGrpSpPr/>
        <p:nvPr/>
      </p:nvGrpSpPr>
      <p:grpSpPr>
        <a:xfrm>
          <a:off x="0" y="0"/>
          <a:ext cx="0" cy="0"/>
          <a:chOff x="0" y="0"/>
          <a:chExt cx="0" cy="0"/>
        </a:xfrm>
      </p:grpSpPr>
      <p:cxnSp>
        <p:nvCxnSpPr>
          <p:cNvPr id="229" name="Google Shape;229;p7"/>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230" name="Google Shape;230;p7"/>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231" name="Google Shape;231;p7"/>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3</a:t>
            </a:r>
            <a:endParaRPr sz="4800">
              <a:solidFill>
                <a:srgbClr val="496989"/>
              </a:solidFill>
              <a:latin typeface="Arial"/>
              <a:ea typeface="Arial"/>
              <a:cs typeface="Arial"/>
              <a:sym typeface="Arial"/>
            </a:endParaRPr>
          </a:p>
        </p:txBody>
      </p:sp>
      <p:sp>
        <p:nvSpPr>
          <p:cNvPr id="232" name="Google Shape;232;p7"/>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데이터</a:t>
            </a:r>
            <a:endParaRPr/>
          </a:p>
        </p:txBody>
      </p:sp>
      <p:pic>
        <p:nvPicPr>
          <p:cNvPr id="233" name="Google Shape;233;p7"/>
          <p:cNvPicPr preferRelativeResize="0"/>
          <p:nvPr/>
        </p:nvPicPr>
        <p:blipFill rotWithShape="1">
          <a:blip r:embed="rId4">
            <a:alphaModFix/>
          </a:blip>
          <a:srcRect b="0" l="0" r="0" t="0"/>
          <a:stretch/>
        </p:blipFill>
        <p:spPr>
          <a:xfrm>
            <a:off x="2401700" y="3752850"/>
            <a:ext cx="1937596" cy="1937596"/>
          </a:xfrm>
          <a:prstGeom prst="rect">
            <a:avLst/>
          </a:prstGeom>
          <a:noFill/>
          <a:ln>
            <a:noFill/>
          </a:ln>
        </p:spPr>
      </p:pic>
      <p:sp>
        <p:nvSpPr>
          <p:cNvPr id="234" name="Google Shape;234;p7"/>
          <p:cNvSpPr txBox="1"/>
          <p:nvPr/>
        </p:nvSpPr>
        <p:spPr>
          <a:xfrm>
            <a:off x="1776867" y="6068270"/>
            <a:ext cx="34332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AI 허브 반려동물 안구질환 데이터</a:t>
            </a:r>
            <a:endParaRPr/>
          </a:p>
        </p:txBody>
      </p:sp>
      <p:graphicFrame>
        <p:nvGraphicFramePr>
          <p:cNvPr id="235" name="Google Shape;235;p7"/>
          <p:cNvGraphicFramePr/>
          <p:nvPr/>
        </p:nvGraphicFramePr>
        <p:xfrm>
          <a:off x="468671" y="1392479"/>
          <a:ext cx="3000000" cy="3000000"/>
        </p:xfrm>
        <a:graphic>
          <a:graphicData uri="http://schemas.openxmlformats.org/drawingml/2006/table">
            <a:tbl>
              <a:tblPr firstCol="1">
                <a:noFill/>
                <a:tableStyleId>{DF086E8A-1C3E-4D0A-84C9-41B809A58CE1}</a:tableStyleId>
              </a:tblPr>
              <a:tblGrid>
                <a:gridCol w="1213350"/>
                <a:gridCol w="1917250"/>
              </a:tblGrid>
              <a:tr h="3782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영역</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영상이미지</a:t>
                      </a:r>
                      <a:endParaRPr sz="1400" u="none" cap="none" strike="noStrike">
                        <a:latin typeface="Arial"/>
                        <a:ea typeface="Arial"/>
                        <a:cs typeface="Arial"/>
                        <a:sym typeface="Arial"/>
                      </a:endParaRPr>
                    </a:p>
                  </a:txBody>
                  <a:tcPr marT="45725" marB="45725" marR="91450" marL="91450">
                    <a:solidFill>
                      <a:srgbClr val="E2F4C5"/>
                    </a:solidFill>
                  </a:tcPr>
                </a:tc>
              </a:tr>
              <a:tr h="3782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형식</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Jpg, png, jpeg</a:t>
                      </a:r>
                      <a:endParaRPr sz="1400" u="none" cap="none" strike="noStrike">
                        <a:latin typeface="Arial"/>
                        <a:ea typeface="Arial"/>
                        <a:cs typeface="Arial"/>
                        <a:sym typeface="Arial"/>
                      </a:endParaRPr>
                    </a:p>
                  </a:txBody>
                  <a:tcPr marT="45725" marB="45725" marR="91450" marL="91450">
                    <a:solidFill>
                      <a:srgbClr val="E2F4C5"/>
                    </a:solidFill>
                  </a:tcPr>
                </a:tc>
              </a:tr>
              <a:tr h="4974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라벨링 유형</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바운딩박스, 세그멘테이션(이미지)</a:t>
                      </a:r>
                      <a:endParaRPr sz="1300" u="none" cap="none" strike="noStrike">
                        <a:latin typeface="Arial"/>
                        <a:ea typeface="Arial"/>
                        <a:cs typeface="Arial"/>
                        <a:sym typeface="Arial"/>
                      </a:endParaRPr>
                    </a:p>
                  </a:txBody>
                  <a:tcPr marT="45725" marB="45725" marR="91450" marL="91450" anchor="ctr">
                    <a:solidFill>
                      <a:srgbClr val="E2F4C5"/>
                    </a:solidFill>
                  </a:tcPr>
                </a:tc>
              </a:tr>
              <a:tr h="528525">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활용 </a:t>
                      </a:r>
                      <a:endParaRPr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서비스</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안구질환 서비스</a:t>
                      </a:r>
                      <a:endParaRPr/>
                    </a:p>
                  </a:txBody>
                  <a:tcPr marT="45725" marB="45725" marR="91450" marL="91450" anchor="ctr">
                    <a:solidFill>
                      <a:srgbClr val="E2F4C5"/>
                    </a:solidFill>
                  </a:tcPr>
                </a:tc>
              </a:tr>
            </a:tbl>
          </a:graphicData>
        </a:graphic>
      </p:graphicFrame>
      <p:graphicFrame>
        <p:nvGraphicFramePr>
          <p:cNvPr id="236" name="Google Shape;236;p7"/>
          <p:cNvGraphicFramePr/>
          <p:nvPr/>
        </p:nvGraphicFramePr>
        <p:xfrm>
          <a:off x="3599261" y="1384118"/>
          <a:ext cx="3000000" cy="3000000"/>
        </p:xfrm>
        <a:graphic>
          <a:graphicData uri="http://schemas.openxmlformats.org/drawingml/2006/table">
            <a:tbl>
              <a:tblPr firstCol="1">
                <a:noFill/>
                <a:tableStyleId>{DF086E8A-1C3E-4D0A-84C9-41B809A58CE1}</a:tableStyleId>
              </a:tblPr>
              <a:tblGrid>
                <a:gridCol w="1213350"/>
                <a:gridCol w="1917250"/>
              </a:tblGrid>
              <a:tr h="35310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유형</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이미지</a:t>
                      </a:r>
                      <a:endParaRPr/>
                    </a:p>
                  </a:txBody>
                  <a:tcPr marT="45725" marB="45725" marR="91450" marL="91450">
                    <a:solidFill>
                      <a:srgbClr val="E2F4C5"/>
                    </a:solidFill>
                  </a:tcPr>
                </a:tc>
              </a:tr>
              <a:tr h="35310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출처</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동물병원</a:t>
                      </a:r>
                      <a:endParaRPr/>
                    </a:p>
                  </a:txBody>
                  <a:tcPr marT="45725" marB="45725" marR="91450" marL="91450">
                    <a:solidFill>
                      <a:srgbClr val="E2F4C5"/>
                    </a:solidFill>
                  </a:tcPr>
                </a:tc>
              </a:tr>
              <a:tr h="35310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라벨링 형식</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json</a:t>
                      </a:r>
                      <a:endParaRPr sz="1400" u="none" cap="none" strike="noStrike">
                        <a:latin typeface="Arial"/>
                        <a:ea typeface="Arial"/>
                        <a:cs typeface="Arial"/>
                        <a:sym typeface="Arial"/>
                      </a:endParaRPr>
                    </a:p>
                  </a:txBody>
                  <a:tcPr marT="45725" marB="45725" marR="91450" marL="91450">
                    <a:solidFill>
                      <a:srgbClr val="E2F4C5"/>
                    </a:solidFill>
                  </a:tcPr>
                </a:tc>
              </a:tr>
              <a:tr h="6965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구축년도 / 데이터 구축량</a:t>
                      </a:r>
                      <a:endParaRPr sz="1400" u="none" cap="none" strike="noStrike">
                        <a:solidFill>
                          <a:schemeClr val="dk1"/>
                        </a:solidFill>
                        <a:latin typeface="Arial"/>
                        <a:ea typeface="Arial"/>
                        <a:cs typeface="Arial"/>
                        <a:sym typeface="Arial"/>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2021년/안구질환 데이터 300,000장</a:t>
                      </a:r>
                      <a:endParaRPr/>
                    </a:p>
                  </a:txBody>
                  <a:tcPr marT="45725" marB="45725" marR="91450" marL="91450">
                    <a:solidFill>
                      <a:srgbClr val="E2F4C5"/>
                    </a:solidFill>
                  </a:tcPr>
                </a:tc>
              </a:tr>
            </a:tbl>
          </a:graphicData>
        </a:graphic>
      </p:graphicFrame>
      <p:sp>
        <p:nvSpPr>
          <p:cNvPr id="237" name="Google Shape;237;p7"/>
          <p:cNvSpPr txBox="1"/>
          <p:nvPr/>
        </p:nvSpPr>
        <p:spPr>
          <a:xfrm>
            <a:off x="7463987" y="1526393"/>
            <a:ext cx="3433208" cy="523604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Django==5.0.1</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numpy==1.26.3</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pandas==2.2.0</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matplotlib==3.8.2</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seaborn==0.13.1</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scikit-learn==1.4.0</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beautifulsoup4==4.12.3</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mysql-connector-python==8.3.0</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tensorflow==2.15.0.post1</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fastai==2.7.14</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torch==2.2.1</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torchvision==0.17.1</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torchaudio==2.2.1</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opencv-python==4.8.0.76</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nbformat==5.10.4</a:t>
            </a:r>
            <a:endParaRPr/>
          </a:p>
          <a:p>
            <a:pPr indent="0" lvl="0" marL="0" marR="0" rtl="0" algn="l">
              <a:lnSpc>
                <a:spcPct val="150000"/>
              </a:lnSpc>
              <a:spcBef>
                <a:spcPts val="0"/>
              </a:spcBef>
              <a:spcAft>
                <a:spcPts val="0"/>
              </a:spcAft>
              <a:buNone/>
            </a:pPr>
            <a:r>
              <a:rPr lang="en-US" sz="1400">
                <a:solidFill>
                  <a:schemeClr val="dk1"/>
                </a:solidFill>
                <a:latin typeface="Arial"/>
                <a:ea typeface="Arial"/>
                <a:cs typeface="Arial"/>
                <a:sym typeface="Arial"/>
              </a:rPr>
              <a:t>plotly==5.20.0</a:t>
            </a:r>
            <a:endParaRPr sz="1400">
              <a:solidFill>
                <a:schemeClr val="dk1"/>
              </a:solidFill>
              <a:latin typeface="Arial"/>
              <a:ea typeface="Arial"/>
              <a:cs typeface="Arial"/>
              <a:sym typeface="Arial"/>
            </a:endParaRPr>
          </a:p>
        </p:txBody>
      </p:sp>
      <p:sp>
        <p:nvSpPr>
          <p:cNvPr id="238" name="Google Shape;238;p7"/>
          <p:cNvSpPr txBox="1"/>
          <p:nvPr/>
        </p:nvSpPr>
        <p:spPr>
          <a:xfrm>
            <a:off x="7463987" y="1195338"/>
            <a:ext cx="2332865" cy="3775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사용도구</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242" name="Shape 242"/>
        <p:cNvGrpSpPr/>
        <p:nvPr/>
      </p:nvGrpSpPr>
      <p:grpSpPr>
        <a:xfrm>
          <a:off x="0" y="0"/>
          <a:ext cx="0" cy="0"/>
          <a:chOff x="0" y="0"/>
          <a:chExt cx="0" cy="0"/>
        </a:xfrm>
      </p:grpSpPr>
      <p:cxnSp>
        <p:nvCxnSpPr>
          <p:cNvPr id="243" name="Google Shape;243;p8"/>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244" name="Google Shape;244;p8"/>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245" name="Google Shape;245;p8"/>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3</a:t>
            </a:r>
            <a:endParaRPr sz="4800">
              <a:solidFill>
                <a:srgbClr val="496989"/>
              </a:solidFill>
              <a:latin typeface="Arial"/>
              <a:ea typeface="Arial"/>
              <a:cs typeface="Arial"/>
              <a:sym typeface="Arial"/>
            </a:endParaRPr>
          </a:p>
        </p:txBody>
      </p:sp>
      <p:sp>
        <p:nvSpPr>
          <p:cNvPr id="246" name="Google Shape;246;p8"/>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데이터</a:t>
            </a:r>
            <a:endParaRPr/>
          </a:p>
        </p:txBody>
      </p:sp>
      <p:pic>
        <p:nvPicPr>
          <p:cNvPr id="247" name="Google Shape;247;p8"/>
          <p:cNvPicPr preferRelativeResize="0"/>
          <p:nvPr/>
        </p:nvPicPr>
        <p:blipFill rotWithShape="1">
          <a:blip r:embed="rId4">
            <a:alphaModFix/>
          </a:blip>
          <a:srcRect b="0" l="0" r="0" t="0"/>
          <a:stretch/>
        </p:blipFill>
        <p:spPr>
          <a:xfrm>
            <a:off x="5127202" y="4261123"/>
            <a:ext cx="1937596" cy="1937596"/>
          </a:xfrm>
          <a:prstGeom prst="rect">
            <a:avLst/>
          </a:prstGeom>
          <a:noFill/>
          <a:ln>
            <a:noFill/>
          </a:ln>
        </p:spPr>
      </p:pic>
      <p:sp>
        <p:nvSpPr>
          <p:cNvPr id="248" name="Google Shape;248;p8"/>
          <p:cNvSpPr txBox="1"/>
          <p:nvPr/>
        </p:nvSpPr>
        <p:spPr>
          <a:xfrm>
            <a:off x="4469153" y="6198719"/>
            <a:ext cx="34332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AI 허브 반려동물 안구질환 데이터</a:t>
            </a:r>
            <a:endParaRPr/>
          </a:p>
        </p:txBody>
      </p:sp>
      <p:graphicFrame>
        <p:nvGraphicFramePr>
          <p:cNvPr id="249" name="Google Shape;249;p8"/>
          <p:cNvGraphicFramePr/>
          <p:nvPr/>
        </p:nvGraphicFramePr>
        <p:xfrm>
          <a:off x="2032000" y="2106171"/>
          <a:ext cx="3000000" cy="3000000"/>
        </p:xfrm>
        <a:graphic>
          <a:graphicData uri="http://schemas.openxmlformats.org/drawingml/2006/table">
            <a:tbl>
              <a:tblPr firstCol="1">
                <a:noFill/>
                <a:tableStyleId>{DF086E8A-1C3E-4D0A-84C9-41B809A58CE1}</a:tableStyleId>
              </a:tblPr>
              <a:tblGrid>
                <a:gridCol w="1575100"/>
                <a:gridCol w="2488900"/>
              </a:tblGrid>
              <a:tr h="3708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영역</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영상이미지</a:t>
                      </a:r>
                      <a:endParaRPr sz="1400" u="none" cap="none" strike="noStrike">
                        <a:latin typeface="Arial"/>
                        <a:ea typeface="Arial"/>
                        <a:cs typeface="Arial"/>
                        <a:sym typeface="Arial"/>
                      </a:endParaRPr>
                    </a:p>
                  </a:txBody>
                  <a:tcPr marT="45725" marB="45725" marR="91450" marL="91450">
                    <a:solidFill>
                      <a:srgbClr val="E2F4C5"/>
                    </a:solidFill>
                  </a:tcPr>
                </a:tc>
              </a:tr>
              <a:tr h="3708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형식</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jpg</a:t>
                      </a:r>
                      <a:endParaRPr sz="1400" u="none" cap="none" strike="noStrike">
                        <a:latin typeface="Arial"/>
                        <a:ea typeface="Arial"/>
                        <a:cs typeface="Arial"/>
                        <a:sym typeface="Arial"/>
                      </a:endParaRPr>
                    </a:p>
                  </a:txBody>
                  <a:tcPr marT="45725" marB="45725" marR="91450" marL="91450">
                    <a:solidFill>
                      <a:srgbClr val="E2F4C5"/>
                    </a:solidFill>
                  </a:tcPr>
                </a:tc>
              </a:tr>
              <a:tr h="3708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라벨링 유형</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300" u="none" cap="none" strike="noStrike">
                          <a:latin typeface="Arial"/>
                          <a:ea typeface="Arial"/>
                          <a:cs typeface="Arial"/>
                          <a:sym typeface="Arial"/>
                        </a:rPr>
                        <a:t>바운딩박스, 세그멘테이션(이미지)</a:t>
                      </a:r>
                      <a:endParaRPr sz="1300" u="none" cap="none" strike="noStrike">
                        <a:latin typeface="Arial"/>
                        <a:ea typeface="Arial"/>
                        <a:cs typeface="Arial"/>
                        <a:sym typeface="Arial"/>
                      </a:endParaRPr>
                    </a:p>
                  </a:txBody>
                  <a:tcPr marT="45725" marB="45725" marR="91450" marL="91450" anchor="ctr">
                    <a:solidFill>
                      <a:srgbClr val="E2F4C5"/>
                    </a:solidFill>
                  </a:tcPr>
                </a:tc>
              </a:tr>
              <a:tr h="3708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활용 </a:t>
                      </a:r>
                      <a:endParaRPr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서비스</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안구질환 서비스</a:t>
                      </a:r>
                      <a:endParaRPr/>
                    </a:p>
                  </a:txBody>
                  <a:tcPr marT="45725" marB="45725" marR="91450" marL="91450" anchor="ctr">
                    <a:solidFill>
                      <a:srgbClr val="E2F4C5"/>
                    </a:solidFill>
                  </a:tcPr>
                </a:tc>
              </a:tr>
            </a:tbl>
          </a:graphicData>
        </a:graphic>
      </p:graphicFrame>
      <p:graphicFrame>
        <p:nvGraphicFramePr>
          <p:cNvPr id="250" name="Google Shape;250;p8"/>
          <p:cNvGraphicFramePr/>
          <p:nvPr/>
        </p:nvGraphicFramePr>
        <p:xfrm>
          <a:off x="6096000" y="2106527"/>
          <a:ext cx="3000000" cy="3000000"/>
        </p:xfrm>
        <a:graphic>
          <a:graphicData uri="http://schemas.openxmlformats.org/drawingml/2006/table">
            <a:tbl>
              <a:tblPr firstCol="1">
                <a:noFill/>
                <a:tableStyleId>{DF086E8A-1C3E-4D0A-84C9-41B809A58CE1}</a:tableStyleId>
              </a:tblPr>
              <a:tblGrid>
                <a:gridCol w="1575100"/>
                <a:gridCol w="2488900"/>
              </a:tblGrid>
              <a:tr h="3708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유형</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이미지</a:t>
                      </a:r>
                      <a:endParaRPr/>
                    </a:p>
                  </a:txBody>
                  <a:tcPr marT="45725" marB="45725" marR="91450" marL="91450">
                    <a:solidFill>
                      <a:srgbClr val="E2F4C5"/>
                    </a:solidFill>
                  </a:tcPr>
                </a:tc>
              </a:tr>
              <a:tr h="3708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출처</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동물병원</a:t>
                      </a:r>
                      <a:endParaRPr/>
                    </a:p>
                  </a:txBody>
                  <a:tcPr marT="45725" marB="45725" marR="91450" marL="91450">
                    <a:solidFill>
                      <a:srgbClr val="E2F4C5"/>
                    </a:solidFill>
                  </a:tcPr>
                </a:tc>
              </a:tr>
              <a:tr h="3708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라벨링 형식</a:t>
                      </a:r>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json</a:t>
                      </a:r>
                      <a:endParaRPr sz="1400" u="none" cap="none" strike="noStrike">
                        <a:latin typeface="Arial"/>
                        <a:ea typeface="Arial"/>
                        <a:cs typeface="Arial"/>
                        <a:sym typeface="Arial"/>
                      </a:endParaRPr>
                    </a:p>
                  </a:txBody>
                  <a:tcPr marT="45725" marB="45725" marR="91450" marL="91450">
                    <a:solidFill>
                      <a:srgbClr val="E2F4C5"/>
                    </a:solidFill>
                  </a:tcPr>
                </a:tc>
              </a:tr>
              <a:tr h="370850">
                <a:tc>
                  <a:txBody>
                    <a:bodyPr/>
                    <a:lstStyle/>
                    <a:p>
                      <a:pPr indent="0" lvl="0" marL="0" marR="0" rtl="0" algn="ctr">
                        <a:spcBef>
                          <a:spcPts val="0"/>
                        </a:spcBef>
                        <a:spcAft>
                          <a:spcPts val="0"/>
                        </a:spcAft>
                        <a:buNone/>
                      </a:pPr>
                      <a:r>
                        <a:rPr lang="en-US" sz="1400" u="none" cap="none" strike="noStrike">
                          <a:solidFill>
                            <a:schemeClr val="dk1"/>
                          </a:solidFill>
                          <a:latin typeface="Arial"/>
                          <a:ea typeface="Arial"/>
                          <a:cs typeface="Arial"/>
                          <a:sym typeface="Arial"/>
                        </a:rPr>
                        <a:t>데이터 구축년도 / 데이터 구축량</a:t>
                      </a:r>
                      <a:endParaRPr sz="1400" u="none" cap="none" strike="noStrike">
                        <a:solidFill>
                          <a:schemeClr val="dk1"/>
                        </a:solidFill>
                        <a:latin typeface="Arial"/>
                        <a:ea typeface="Arial"/>
                        <a:cs typeface="Arial"/>
                        <a:sym typeface="Arial"/>
                      </a:endParaRPr>
                    </a:p>
                  </a:txBody>
                  <a:tcPr marT="45725" marB="45725" marR="91450" marL="91450" anchor="ctr">
                    <a:solidFill>
                      <a:srgbClr val="E2F4C5"/>
                    </a:solidFill>
                  </a:tcPr>
                </a:tc>
                <a:tc>
                  <a:txBody>
                    <a:bodyPr/>
                    <a:lstStyle/>
                    <a:p>
                      <a:pPr indent="0" lvl="0" marL="0" marR="0" rtl="0" algn="l">
                        <a:spcBef>
                          <a:spcPts val="0"/>
                        </a:spcBef>
                        <a:spcAft>
                          <a:spcPts val="0"/>
                        </a:spcAft>
                        <a:buNone/>
                      </a:pPr>
                      <a:r>
                        <a:rPr lang="en-US" sz="1400" u="none" cap="none" strike="noStrike">
                          <a:latin typeface="Arial"/>
                          <a:ea typeface="Arial"/>
                          <a:cs typeface="Arial"/>
                          <a:sym typeface="Arial"/>
                        </a:rPr>
                        <a:t>2021년/안구질환 데이터 300,000장</a:t>
                      </a:r>
                      <a:endParaRPr/>
                    </a:p>
                  </a:txBody>
                  <a:tcPr marT="45725" marB="45725" marR="91450" marL="91450">
                    <a:solidFill>
                      <a:srgbClr val="E2F4C5"/>
                    </a:solidFill>
                  </a:tcPr>
                </a:tc>
              </a:tr>
            </a:tbl>
          </a:graphicData>
        </a:graphic>
      </p:graphicFrame>
      <p:sp>
        <p:nvSpPr>
          <p:cNvPr id="251" name="Google Shape;251;p8"/>
          <p:cNvSpPr/>
          <p:nvPr/>
        </p:nvSpPr>
        <p:spPr>
          <a:xfrm>
            <a:off x="0" y="-82745"/>
            <a:ext cx="12347205" cy="7023490"/>
          </a:xfrm>
          <a:prstGeom prst="rect">
            <a:avLst/>
          </a:prstGeom>
          <a:solidFill>
            <a:schemeClr val="dk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8"/>
          <p:cNvSpPr/>
          <p:nvPr/>
        </p:nvSpPr>
        <p:spPr>
          <a:xfrm>
            <a:off x="3531079" y="3163019"/>
            <a:ext cx="1596123" cy="573832"/>
          </a:xfrm>
          <a:prstGeom prst="rect">
            <a:avLst/>
          </a:prstGeom>
          <a:solidFill>
            <a:srgbClr val="E2F4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8"/>
          <p:cNvSpPr txBox="1"/>
          <p:nvPr/>
        </p:nvSpPr>
        <p:spPr>
          <a:xfrm>
            <a:off x="3525329" y="3279646"/>
            <a:ext cx="1825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안구질환</a:t>
            </a:r>
            <a:r>
              <a:rPr lang="en-US" sz="1800">
                <a:solidFill>
                  <a:schemeClr val="dk1"/>
                </a:solidFill>
                <a:latin typeface="Arial"/>
                <a:ea typeface="Arial"/>
                <a:cs typeface="Arial"/>
                <a:sym typeface="Arial"/>
              </a:rPr>
              <a:t> 서비스</a:t>
            </a:r>
            <a:endParaRPr/>
          </a:p>
        </p:txBody>
      </p:sp>
      <p:pic>
        <p:nvPicPr>
          <p:cNvPr id="254" name="Google Shape;254;p8"/>
          <p:cNvPicPr preferRelativeResize="0"/>
          <p:nvPr/>
        </p:nvPicPr>
        <p:blipFill rotWithShape="1">
          <a:blip r:embed="rId5">
            <a:alphaModFix/>
          </a:blip>
          <a:srcRect b="0" l="0" r="0" t="0"/>
          <a:stretch/>
        </p:blipFill>
        <p:spPr>
          <a:xfrm>
            <a:off x="5555492" y="986533"/>
            <a:ext cx="2759821" cy="5324889"/>
          </a:xfrm>
          <a:prstGeom prst="rect">
            <a:avLst/>
          </a:prstGeom>
          <a:noFill/>
          <a:ln>
            <a:noFill/>
          </a:ln>
        </p:spPr>
      </p:pic>
      <p:sp>
        <p:nvSpPr>
          <p:cNvPr id="255" name="Google Shape;255;p8"/>
          <p:cNvSpPr/>
          <p:nvPr/>
        </p:nvSpPr>
        <p:spPr>
          <a:xfrm>
            <a:off x="8262730" y="3163019"/>
            <a:ext cx="593091" cy="401816"/>
          </a:xfrm>
          <a:prstGeom prst="rightArrow">
            <a:avLst>
              <a:gd fmla="val 50000" name="adj1"/>
              <a:gd fmla="val 50000" name="adj2"/>
            </a:avLst>
          </a:prstGeom>
          <a:solidFill>
            <a:srgbClr val="E2F4C5"/>
          </a:solidFill>
          <a:ln cap="flat" cmpd="sng" w="1270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8"/>
          <p:cNvSpPr/>
          <p:nvPr/>
        </p:nvSpPr>
        <p:spPr>
          <a:xfrm>
            <a:off x="9169288" y="2597427"/>
            <a:ext cx="2816057" cy="2093843"/>
          </a:xfrm>
          <a:prstGeom prst="rect">
            <a:avLst/>
          </a:prstGeom>
          <a:solidFill>
            <a:srgbClr val="E2F4C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8"/>
          <p:cNvSpPr txBox="1"/>
          <p:nvPr/>
        </p:nvSpPr>
        <p:spPr>
          <a:xfrm>
            <a:off x="9169287" y="2921511"/>
            <a:ext cx="2816058" cy="15388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질환 목록에서</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[반려견들이 </a:t>
            </a:r>
            <a:endParaRPr sz="2400">
              <a:solidFill>
                <a:schemeClr val="dk1"/>
              </a:solidFill>
              <a:latin typeface="Arial"/>
              <a:ea typeface="Arial"/>
              <a:cs typeface="Arial"/>
              <a:sym typeface="Arial"/>
            </a:endParaRPr>
          </a:p>
          <a:p>
            <a:pPr indent="0" lvl="0" marL="0" marR="0" rtl="0" algn="ctr">
              <a:spcBef>
                <a:spcPts val="0"/>
              </a:spcBef>
              <a:spcAft>
                <a:spcPts val="0"/>
              </a:spcAft>
              <a:buNone/>
            </a:pPr>
            <a:r>
              <a:rPr b="1" lang="en-US" sz="2200">
                <a:solidFill>
                  <a:schemeClr val="dk1"/>
                </a:solidFill>
                <a:latin typeface="Arial"/>
                <a:ea typeface="Arial"/>
                <a:cs typeface="Arial"/>
                <a:sym typeface="Arial"/>
              </a:rPr>
              <a:t>가장 흔하게 걸리는 질병]</a:t>
            </a:r>
            <a:endParaRPr/>
          </a:p>
          <a:p>
            <a:pPr indent="0" lvl="0" marL="0" marR="0" rtl="0" algn="ctr">
              <a:spcBef>
                <a:spcPts val="0"/>
              </a:spcBef>
              <a:spcAft>
                <a:spcPts val="0"/>
              </a:spcAft>
              <a:buNone/>
            </a:pPr>
            <a:r>
              <a:rPr lang="en-US" sz="2400">
                <a:solidFill>
                  <a:schemeClr val="dk1"/>
                </a:solidFill>
                <a:latin typeface="Arial"/>
                <a:ea typeface="Arial"/>
                <a:cs typeface="Arial"/>
                <a:sym typeface="Arial"/>
              </a:rPr>
              <a:t> 선정</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500"/>
                                        <p:tgtEl>
                                          <p:spTgt spid="2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2F4C5"/>
        </a:solidFill>
      </p:bgPr>
    </p:bg>
    <p:spTree>
      <p:nvGrpSpPr>
        <p:cNvPr id="262" name="Shape 262"/>
        <p:cNvGrpSpPr/>
        <p:nvPr/>
      </p:nvGrpSpPr>
      <p:grpSpPr>
        <a:xfrm>
          <a:off x="0" y="0"/>
          <a:ext cx="0" cy="0"/>
          <a:chOff x="0" y="0"/>
          <a:chExt cx="0" cy="0"/>
        </a:xfrm>
      </p:grpSpPr>
      <p:cxnSp>
        <p:nvCxnSpPr>
          <p:cNvPr id="263" name="Google Shape;263;p9"/>
          <p:cNvCxnSpPr/>
          <p:nvPr/>
        </p:nvCxnSpPr>
        <p:spPr>
          <a:xfrm rot="10800000">
            <a:off x="0" y="944391"/>
            <a:ext cx="11289264" cy="0"/>
          </a:xfrm>
          <a:prstGeom prst="straightConnector1">
            <a:avLst/>
          </a:prstGeom>
          <a:solidFill>
            <a:srgbClr val="05D686"/>
          </a:solidFill>
          <a:ln cap="flat" cmpd="sng" w="38100">
            <a:solidFill>
              <a:srgbClr val="A8CD9F"/>
            </a:solidFill>
            <a:prstDash val="solid"/>
            <a:miter lim="800000"/>
            <a:headEnd len="sm" w="sm" type="none"/>
            <a:tailEnd len="sm" w="sm" type="none"/>
          </a:ln>
        </p:spPr>
      </p:cxnSp>
      <p:pic>
        <p:nvPicPr>
          <p:cNvPr id="264" name="Google Shape;264;p9"/>
          <p:cNvPicPr preferRelativeResize="0"/>
          <p:nvPr/>
        </p:nvPicPr>
        <p:blipFill rotWithShape="1">
          <a:blip r:embed="rId3">
            <a:alphaModFix/>
          </a:blip>
          <a:srcRect b="0" l="0" r="0" t="0"/>
          <a:stretch/>
        </p:blipFill>
        <p:spPr>
          <a:xfrm>
            <a:off x="11438789" y="742556"/>
            <a:ext cx="420624" cy="403670"/>
          </a:xfrm>
          <a:prstGeom prst="rect">
            <a:avLst/>
          </a:prstGeom>
          <a:noFill/>
          <a:ln>
            <a:noFill/>
          </a:ln>
        </p:spPr>
      </p:pic>
      <p:sp>
        <p:nvSpPr>
          <p:cNvPr id="265" name="Google Shape;265;p9"/>
          <p:cNvSpPr txBox="1"/>
          <p:nvPr/>
        </p:nvSpPr>
        <p:spPr>
          <a:xfrm>
            <a:off x="149524" y="143774"/>
            <a:ext cx="105658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0">
                <a:solidFill>
                  <a:srgbClr val="496989"/>
                </a:solidFill>
                <a:latin typeface="Arial"/>
                <a:ea typeface="Arial"/>
                <a:cs typeface="Arial"/>
                <a:sym typeface="Arial"/>
              </a:rPr>
              <a:t>0</a:t>
            </a:r>
            <a:r>
              <a:rPr lang="en-US" sz="5400">
                <a:solidFill>
                  <a:srgbClr val="496989"/>
                </a:solidFill>
                <a:latin typeface="Arial"/>
                <a:ea typeface="Arial"/>
                <a:cs typeface="Arial"/>
                <a:sym typeface="Arial"/>
              </a:rPr>
              <a:t>3</a:t>
            </a:r>
            <a:endParaRPr sz="4800">
              <a:solidFill>
                <a:srgbClr val="496989"/>
              </a:solidFill>
              <a:latin typeface="Arial"/>
              <a:ea typeface="Arial"/>
              <a:cs typeface="Arial"/>
              <a:sym typeface="Arial"/>
            </a:endParaRPr>
          </a:p>
        </p:txBody>
      </p:sp>
      <p:sp>
        <p:nvSpPr>
          <p:cNvPr id="266" name="Google Shape;266;p9"/>
          <p:cNvSpPr txBox="1"/>
          <p:nvPr/>
        </p:nvSpPr>
        <p:spPr>
          <a:xfrm>
            <a:off x="1017917" y="406947"/>
            <a:ext cx="26511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데이터</a:t>
            </a:r>
            <a:endParaRPr/>
          </a:p>
        </p:txBody>
      </p:sp>
      <p:sp>
        <p:nvSpPr>
          <p:cNvPr id="267" name="Google Shape;267;p9"/>
          <p:cNvSpPr txBox="1"/>
          <p:nvPr/>
        </p:nvSpPr>
        <p:spPr>
          <a:xfrm>
            <a:off x="1947374" y="453113"/>
            <a:ext cx="26511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전처리</a:t>
            </a:r>
            <a:endParaRPr sz="1800">
              <a:solidFill>
                <a:schemeClr val="dk1"/>
              </a:solidFill>
              <a:latin typeface="Arial"/>
              <a:ea typeface="Arial"/>
              <a:cs typeface="Arial"/>
              <a:sym typeface="Arial"/>
            </a:endParaRPr>
          </a:p>
        </p:txBody>
      </p:sp>
      <p:grpSp>
        <p:nvGrpSpPr>
          <p:cNvPr id="268" name="Google Shape;268;p9"/>
          <p:cNvGrpSpPr/>
          <p:nvPr/>
        </p:nvGrpSpPr>
        <p:grpSpPr>
          <a:xfrm>
            <a:off x="429127" y="1479769"/>
            <a:ext cx="4997450" cy="1268514"/>
            <a:chOff x="1320800" y="1131785"/>
            <a:chExt cx="8890000" cy="2132112"/>
          </a:xfrm>
        </p:grpSpPr>
        <p:sp>
          <p:nvSpPr>
            <p:cNvPr id="269" name="Google Shape;269;p9"/>
            <p:cNvSpPr/>
            <p:nvPr/>
          </p:nvSpPr>
          <p:spPr>
            <a:xfrm>
              <a:off x="1320800" y="1131785"/>
              <a:ext cx="8890000" cy="2132112"/>
            </a:xfrm>
            <a:prstGeom prst="roundRect">
              <a:avLst>
                <a:gd fmla="val 16667" name="adj"/>
              </a:avLst>
            </a:prstGeom>
            <a:solidFill>
              <a:srgbClr val="A8CD9F"/>
            </a:solidFill>
            <a:ln cap="flat" cmpd="sng" w="1270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0" name="Google Shape;270;p9"/>
            <p:cNvPicPr preferRelativeResize="0"/>
            <p:nvPr/>
          </p:nvPicPr>
          <p:blipFill rotWithShape="1">
            <a:blip r:embed="rId4">
              <a:alphaModFix/>
            </a:blip>
            <a:srcRect b="0" l="0" r="0" t="0"/>
            <a:stretch/>
          </p:blipFill>
          <p:spPr>
            <a:xfrm>
              <a:off x="1701800" y="1269558"/>
              <a:ext cx="1800000" cy="1800000"/>
            </a:xfrm>
            <a:prstGeom prst="rect">
              <a:avLst/>
            </a:prstGeom>
            <a:noFill/>
            <a:ln>
              <a:noFill/>
            </a:ln>
          </p:spPr>
        </p:pic>
        <p:pic>
          <p:nvPicPr>
            <p:cNvPr id="271" name="Google Shape;271;p9"/>
            <p:cNvPicPr preferRelativeResize="0"/>
            <p:nvPr/>
          </p:nvPicPr>
          <p:blipFill rotWithShape="1">
            <a:blip r:embed="rId5">
              <a:alphaModFix/>
            </a:blip>
            <a:srcRect b="0" l="0" r="0" t="0"/>
            <a:stretch/>
          </p:blipFill>
          <p:spPr>
            <a:xfrm>
              <a:off x="4925960" y="1269558"/>
              <a:ext cx="1800000" cy="1800000"/>
            </a:xfrm>
            <a:prstGeom prst="rect">
              <a:avLst/>
            </a:prstGeom>
            <a:noFill/>
            <a:ln>
              <a:noFill/>
            </a:ln>
          </p:spPr>
        </p:pic>
        <p:pic>
          <p:nvPicPr>
            <p:cNvPr id="272" name="Google Shape;272;p9"/>
            <p:cNvPicPr preferRelativeResize="0"/>
            <p:nvPr/>
          </p:nvPicPr>
          <p:blipFill rotWithShape="1">
            <a:blip r:embed="rId6">
              <a:alphaModFix/>
            </a:blip>
            <a:srcRect b="0" l="0" r="0" t="0"/>
            <a:stretch/>
          </p:blipFill>
          <p:spPr>
            <a:xfrm>
              <a:off x="7938019" y="1273188"/>
              <a:ext cx="1800000" cy="1800000"/>
            </a:xfrm>
            <a:prstGeom prst="rect">
              <a:avLst/>
            </a:prstGeom>
            <a:noFill/>
            <a:ln>
              <a:noFill/>
            </a:ln>
          </p:spPr>
        </p:pic>
      </p:grpSp>
      <p:grpSp>
        <p:nvGrpSpPr>
          <p:cNvPr id="273" name="Google Shape;273;p9"/>
          <p:cNvGrpSpPr/>
          <p:nvPr/>
        </p:nvGrpSpPr>
        <p:grpSpPr>
          <a:xfrm>
            <a:off x="429127" y="3916981"/>
            <a:ext cx="4997450" cy="1205158"/>
            <a:chOff x="1320800" y="4272775"/>
            <a:chExt cx="8890000" cy="2132112"/>
          </a:xfrm>
        </p:grpSpPr>
        <p:sp>
          <p:nvSpPr>
            <p:cNvPr id="274" name="Google Shape;274;p9"/>
            <p:cNvSpPr/>
            <p:nvPr/>
          </p:nvSpPr>
          <p:spPr>
            <a:xfrm>
              <a:off x="1320800" y="4272775"/>
              <a:ext cx="8890000" cy="2132112"/>
            </a:xfrm>
            <a:prstGeom prst="roundRect">
              <a:avLst>
                <a:gd fmla="val 16667" name="adj"/>
              </a:avLst>
            </a:prstGeom>
            <a:solidFill>
              <a:srgbClr val="A8CD9F"/>
            </a:solidFill>
            <a:ln cap="flat" cmpd="sng" w="12700">
              <a:solidFill>
                <a:srgbClr val="58A3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5" name="Google Shape;275;p9"/>
            <p:cNvPicPr preferRelativeResize="0"/>
            <p:nvPr/>
          </p:nvPicPr>
          <p:blipFill rotWithShape="1">
            <a:blip r:embed="rId7">
              <a:alphaModFix/>
            </a:blip>
            <a:srcRect b="0" l="0" r="0" t="0"/>
            <a:stretch/>
          </p:blipFill>
          <p:spPr>
            <a:xfrm>
              <a:off x="1758951" y="4464946"/>
              <a:ext cx="1800000" cy="1800000"/>
            </a:xfrm>
            <a:prstGeom prst="rect">
              <a:avLst/>
            </a:prstGeom>
            <a:noFill/>
            <a:ln>
              <a:noFill/>
            </a:ln>
          </p:spPr>
        </p:pic>
        <p:pic>
          <p:nvPicPr>
            <p:cNvPr id="276" name="Google Shape;276;p9"/>
            <p:cNvPicPr preferRelativeResize="0"/>
            <p:nvPr/>
          </p:nvPicPr>
          <p:blipFill rotWithShape="1">
            <a:blip r:embed="rId8">
              <a:alphaModFix/>
            </a:blip>
            <a:srcRect b="0" l="0" r="0" t="0"/>
            <a:stretch/>
          </p:blipFill>
          <p:spPr>
            <a:xfrm>
              <a:off x="4983110" y="4483972"/>
              <a:ext cx="1800000" cy="1800000"/>
            </a:xfrm>
            <a:prstGeom prst="rect">
              <a:avLst/>
            </a:prstGeom>
            <a:noFill/>
            <a:ln>
              <a:noFill/>
            </a:ln>
          </p:spPr>
        </p:pic>
        <p:pic>
          <p:nvPicPr>
            <p:cNvPr id="277" name="Google Shape;277;p9"/>
            <p:cNvPicPr preferRelativeResize="0"/>
            <p:nvPr/>
          </p:nvPicPr>
          <p:blipFill rotWithShape="1">
            <a:blip r:embed="rId9">
              <a:alphaModFix/>
            </a:blip>
            <a:srcRect b="0" l="0" r="0" t="0"/>
            <a:stretch/>
          </p:blipFill>
          <p:spPr>
            <a:xfrm>
              <a:off x="8093348" y="4464945"/>
              <a:ext cx="1800000" cy="1800000"/>
            </a:xfrm>
            <a:prstGeom prst="rect">
              <a:avLst/>
            </a:prstGeom>
            <a:noFill/>
            <a:ln>
              <a:noFill/>
            </a:ln>
          </p:spPr>
        </p:pic>
      </p:grpSp>
      <p:sp>
        <p:nvSpPr>
          <p:cNvPr id="278" name="Google Shape;278;p9"/>
          <p:cNvSpPr/>
          <p:nvPr/>
        </p:nvSpPr>
        <p:spPr>
          <a:xfrm rot="5400000">
            <a:off x="2564749" y="3300388"/>
            <a:ext cx="595548" cy="503386"/>
          </a:xfrm>
          <a:prstGeom prst="rightArrow">
            <a:avLst>
              <a:gd fmla="val 50000" name="adj1"/>
              <a:gd fmla="val 50000" name="adj2"/>
            </a:avLst>
          </a:prstGeom>
          <a:solidFill>
            <a:srgbClr val="496989"/>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9"/>
          <p:cNvSpPr txBox="1"/>
          <p:nvPr/>
        </p:nvSpPr>
        <p:spPr>
          <a:xfrm>
            <a:off x="996289" y="5641626"/>
            <a:ext cx="3877410" cy="984885"/>
          </a:xfrm>
          <a:prstGeom prst="rect">
            <a:avLst/>
          </a:prstGeom>
          <a:noFill/>
          <a:ln>
            <a:noFill/>
          </a:ln>
        </p:spPr>
        <p:txBody>
          <a:bodyPr anchorCtr="0" anchor="t" bIns="45700" lIns="91425" spcFirstLastPara="1" rIns="91425" wrap="square" tIns="45700">
            <a:spAutoFit/>
          </a:bodyPr>
          <a:lstStyle/>
          <a:p>
            <a:pPr indent="-342900" lvl="0" marL="342900" marR="0" rtl="0" algn="ctr">
              <a:lnSpc>
                <a:spcPct val="150000"/>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이미지 </a:t>
            </a:r>
            <a:r>
              <a:rPr lang="en-US" sz="2400">
                <a:solidFill>
                  <a:schemeClr val="dk1"/>
                </a:solidFill>
                <a:latin typeface="Arial"/>
                <a:ea typeface="Arial"/>
                <a:cs typeface="Arial"/>
                <a:sym typeface="Arial"/>
              </a:rPr>
              <a:t>Resizing</a:t>
            </a:r>
            <a:endParaRPr/>
          </a:p>
          <a:p>
            <a:pPr indent="0" lvl="0" marL="0" marR="0" rtl="0" algn="ctr">
              <a:lnSpc>
                <a:spcPct val="150000"/>
              </a:lnSpc>
              <a:spcBef>
                <a:spcPts val="0"/>
              </a:spcBef>
              <a:spcAft>
                <a:spcPts val="0"/>
              </a:spcAft>
              <a:buNone/>
            </a:pPr>
            <a:r>
              <a:rPr lang="en-US" sz="1600">
                <a:solidFill>
                  <a:schemeClr val="dk1"/>
                </a:solidFill>
                <a:latin typeface="Arial"/>
                <a:ea typeface="Arial"/>
                <a:cs typeface="Arial"/>
                <a:sym typeface="Arial"/>
              </a:rPr>
              <a:t>Model에서 요구하는 224*224 사이즈</a:t>
            </a:r>
            <a:endParaRPr sz="1400">
              <a:solidFill>
                <a:schemeClr val="dk1"/>
              </a:solidFill>
              <a:latin typeface="Arial"/>
              <a:ea typeface="Arial"/>
              <a:cs typeface="Arial"/>
              <a:sym typeface="Arial"/>
            </a:endParaRPr>
          </a:p>
        </p:txBody>
      </p:sp>
      <p:pic>
        <p:nvPicPr>
          <p:cNvPr id="280" name="Google Shape;280;p9"/>
          <p:cNvPicPr preferRelativeResize="0"/>
          <p:nvPr/>
        </p:nvPicPr>
        <p:blipFill rotWithShape="1">
          <a:blip r:embed="rId10">
            <a:alphaModFix/>
          </a:blip>
          <a:srcRect b="0" l="0" r="0" t="0"/>
          <a:stretch/>
        </p:blipFill>
        <p:spPr>
          <a:xfrm>
            <a:off x="5921937" y="1479769"/>
            <a:ext cx="5373152" cy="4068777"/>
          </a:xfrm>
          <a:prstGeom prst="rect">
            <a:avLst/>
          </a:prstGeom>
          <a:noFill/>
          <a:ln>
            <a:noFill/>
          </a:ln>
          <a:effectLst>
            <a:outerShdw blurRad="50800" rotWithShape="0" algn="ctr" dir="5400000" dist="50800">
              <a:srgbClr val="000000">
                <a:alpha val="69803"/>
              </a:srgbClr>
            </a:outerShdw>
          </a:effectLst>
        </p:spPr>
      </p:pic>
      <p:sp>
        <p:nvSpPr>
          <p:cNvPr id="281" name="Google Shape;281;p9"/>
          <p:cNvSpPr txBox="1"/>
          <p:nvPr/>
        </p:nvSpPr>
        <p:spPr>
          <a:xfrm>
            <a:off x="7499673" y="5637951"/>
            <a:ext cx="2692400" cy="98488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400">
                <a:solidFill>
                  <a:schemeClr val="dk1"/>
                </a:solidFill>
                <a:latin typeface="Arial"/>
                <a:ea typeface="Arial"/>
                <a:cs typeface="Arial"/>
                <a:sym typeface="Arial"/>
              </a:rPr>
              <a:t>2. 데이터 증강</a:t>
            </a:r>
            <a:endParaRPr sz="2400">
              <a:solidFill>
                <a:schemeClr val="dk1"/>
              </a:solidFill>
              <a:latin typeface="Arial"/>
              <a:ea typeface="Arial"/>
              <a:cs typeface="Arial"/>
              <a:sym typeface="Arial"/>
            </a:endParaRPr>
          </a:p>
          <a:p>
            <a:pPr indent="0" lvl="0" marL="0" marR="0" rtl="0" algn="ctr">
              <a:lnSpc>
                <a:spcPct val="150000"/>
              </a:lnSpc>
              <a:spcBef>
                <a:spcPts val="0"/>
              </a:spcBef>
              <a:spcAft>
                <a:spcPts val="0"/>
              </a:spcAft>
              <a:buNone/>
            </a:pPr>
            <a:r>
              <a:rPr lang="en-US" sz="1600">
                <a:solidFill>
                  <a:schemeClr val="dk1"/>
                </a:solidFill>
                <a:latin typeface="Arial"/>
                <a:ea typeface="Arial"/>
                <a:cs typeface="Arial"/>
                <a:sym typeface="Arial"/>
              </a:rPr>
              <a:t>학습 성능을 향상시키기 위함</a:t>
            </a:r>
            <a:endParaRPr/>
          </a:p>
        </p:txBody>
      </p:sp>
      <p:sp>
        <p:nvSpPr>
          <p:cNvPr id="282" name="Google Shape;282;p9"/>
          <p:cNvSpPr txBox="1"/>
          <p:nvPr/>
        </p:nvSpPr>
        <p:spPr>
          <a:xfrm>
            <a:off x="2249804" y="2795244"/>
            <a:ext cx="14237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400 x 400</a:t>
            </a:r>
            <a:endParaRPr sz="2000">
              <a:solidFill>
                <a:schemeClr val="dk1"/>
              </a:solidFill>
              <a:latin typeface="Arial"/>
              <a:ea typeface="Arial"/>
              <a:cs typeface="Arial"/>
              <a:sym typeface="Arial"/>
            </a:endParaRPr>
          </a:p>
        </p:txBody>
      </p:sp>
      <p:sp>
        <p:nvSpPr>
          <p:cNvPr id="283" name="Google Shape;283;p9"/>
          <p:cNvSpPr txBox="1"/>
          <p:nvPr/>
        </p:nvSpPr>
        <p:spPr>
          <a:xfrm>
            <a:off x="2249804" y="5241516"/>
            <a:ext cx="616902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224 x 224</a:t>
            </a:r>
            <a:endParaRPr sz="20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2024-04-02T00:10:26Z</dcterms:created>
  <dc:creator>Kyuwoon Jeong</dc:creator>
</cp:coreProperties>
</file>